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6" r:id="rId5"/>
    <p:sldId id="267" r:id="rId6"/>
    <p:sldId id="261" r:id="rId7"/>
    <p:sldId id="260" r:id="rId8"/>
    <p:sldId id="262" r:id="rId9"/>
    <p:sldId id="274" r:id="rId10"/>
    <p:sldId id="263" r:id="rId11"/>
    <p:sldId id="268" r:id="rId12"/>
    <p:sldId id="272" r:id="rId13"/>
    <p:sldId id="273" r:id="rId14"/>
    <p:sldId id="275" r:id="rId15"/>
    <p:sldId id="271" r:id="rId16"/>
    <p:sldId id="269" r:id="rId17"/>
    <p:sldId id="265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89094" autoAdjust="0"/>
  </p:normalViewPr>
  <p:slideViewPr>
    <p:cSldViewPr snapToGrid="0">
      <p:cViewPr varScale="1">
        <p:scale>
          <a:sx n="71" d="100"/>
          <a:sy n="71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Mobile Operating Systems Market Share (Q3 - 2014</a:t>
            </a:r>
            <a:r>
              <a:rPr lang="en-US" dirty="0" smtClean="0"/>
              <a:t>) - IDC </a:t>
            </a:r>
            <a:endParaRPr lang="en-US" dirty="0"/>
          </a:p>
        </c:rich>
      </c:tx>
      <c:layout>
        <c:manualLayout>
          <c:xMode val="edge"/>
          <c:yMode val="edge"/>
          <c:x val="0.143016104865613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1.4149731301970763E-2"/>
          <c:y val="0.17656671612936586"/>
          <c:w val="0.98585026869802928"/>
          <c:h val="0.6949153413697367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Mobile Operating Systems Market Share (Q3 - 2014)</c:v>
                </c:pt>
              </c:strCache>
            </c:strRef>
          </c:tx>
          <c:dPt>
            <c:idx val="0"/>
            <c:bubble3D val="0"/>
            <c:explosion val="23"/>
            <c:spPr>
              <a:gradFill rotWithShape="1">
                <a:gsLst>
                  <a:gs pos="0">
                    <a:schemeClr val="accent1">
                      <a:shade val="85000"/>
                      <a:satMod val="130000"/>
                    </a:schemeClr>
                  </a:gs>
                  <a:gs pos="34000">
                    <a:schemeClr val="accent1">
                      <a:shade val="87000"/>
                      <a:satMod val="125000"/>
                    </a:schemeClr>
                  </a:gs>
                  <a:gs pos="70000">
                    <a:schemeClr val="accent1"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1"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</c:dPt>
          <c:dPt>
            <c:idx val="1"/>
            <c:bubble3D val="0"/>
            <c:explosion val="34"/>
            <c:spPr>
              <a:gradFill rotWithShape="1">
                <a:gsLst>
                  <a:gs pos="0">
                    <a:schemeClr val="accent2">
                      <a:shade val="85000"/>
                      <a:satMod val="130000"/>
                    </a:schemeClr>
                  </a:gs>
                  <a:gs pos="34000">
                    <a:schemeClr val="accent2">
                      <a:shade val="87000"/>
                      <a:satMod val="125000"/>
                    </a:schemeClr>
                  </a:gs>
                  <a:gs pos="70000">
                    <a:schemeClr val="accent2"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2"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</c:dPt>
          <c:dPt>
            <c:idx val="2"/>
            <c:bubble3D val="0"/>
            <c:explosion val="43"/>
            <c:spPr>
              <a:gradFill rotWithShape="1">
                <a:gsLst>
                  <a:gs pos="0">
                    <a:schemeClr val="accent3">
                      <a:shade val="85000"/>
                      <a:satMod val="130000"/>
                    </a:schemeClr>
                  </a:gs>
                  <a:gs pos="34000">
                    <a:schemeClr val="accent3">
                      <a:shade val="87000"/>
                      <a:satMod val="125000"/>
                    </a:schemeClr>
                  </a:gs>
                  <a:gs pos="70000">
                    <a:schemeClr val="accent3"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3"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</c:dPt>
          <c:dPt>
            <c:idx val="3"/>
            <c:bubble3D val="0"/>
            <c:explosion val="61"/>
            <c:spPr>
              <a:gradFill rotWithShape="1">
                <a:gsLst>
                  <a:gs pos="0">
                    <a:schemeClr val="accent4">
                      <a:shade val="85000"/>
                      <a:satMod val="130000"/>
                    </a:schemeClr>
                  </a:gs>
                  <a:gs pos="34000">
                    <a:schemeClr val="accent4">
                      <a:shade val="87000"/>
                      <a:satMod val="125000"/>
                    </a:schemeClr>
                  </a:gs>
                  <a:gs pos="70000">
                    <a:schemeClr val="accent4"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4"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</c:dPt>
          <c:dPt>
            <c:idx val="4"/>
            <c:bubble3D val="0"/>
            <c:explosion val="73"/>
            <c:spPr>
              <a:gradFill rotWithShape="1">
                <a:gsLst>
                  <a:gs pos="0">
                    <a:schemeClr val="accent5">
                      <a:shade val="85000"/>
                      <a:satMod val="130000"/>
                    </a:schemeClr>
                  </a:gs>
                  <a:gs pos="34000">
                    <a:schemeClr val="accent5">
                      <a:shade val="87000"/>
                      <a:satMod val="125000"/>
                    </a:schemeClr>
                  </a:gs>
                  <a:gs pos="70000">
                    <a:schemeClr val="accent5"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5"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</c:dPt>
          <c:dLbls>
            <c:dLbl>
              <c:idx val="0"/>
              <c:layout>
                <c:manualLayout>
                  <c:x val="0.14782628851982754"/>
                  <c:y val="-0.265895467301883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10823055533694541"/>
                  <c:y val="0.3410349790088448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22441240885856234"/>
                  <c:y val="0.2000590286461301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35968457347610117"/>
                  <c:y val="7.292398432401783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13086495980595117"/>
                  <c:y val="4.999079189408470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Android</c:v>
                </c:pt>
                <c:pt idx="1">
                  <c:v>iOS</c:v>
                </c:pt>
                <c:pt idx="2">
                  <c:v>Windows Phone</c:v>
                </c:pt>
                <c:pt idx="3">
                  <c:v>BlackBerry OS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84.4</c:v>
                </c:pt>
                <c:pt idx="1">
                  <c:v>11.7</c:v>
                </c:pt>
                <c:pt idx="2">
                  <c:v>2.9</c:v>
                </c:pt>
                <c:pt idx="3">
                  <c:v>0.5</c:v>
                </c:pt>
                <c:pt idx="4">
                  <c:v>0.6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597630-8952-4CB4-B5A4-F4A198BDD028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</dgm:pt>
    <dgm:pt modelId="{92D595C9-7754-4267-9D80-6D842AD2E604}">
      <dgm:prSet phldrT="[Text]"/>
      <dgm:spPr/>
      <dgm:t>
        <a:bodyPr/>
        <a:lstStyle/>
        <a:p>
          <a:r>
            <a:rPr lang="en-PH" dirty="0" err="1" smtClean="0"/>
            <a:t>Streetfood</a:t>
          </a:r>
          <a:r>
            <a:rPr lang="en-PH" dirty="0" smtClean="0"/>
            <a:t> Tycoon</a:t>
          </a:r>
          <a:endParaRPr lang="en-PH" dirty="0"/>
        </a:p>
      </dgm:t>
    </dgm:pt>
    <dgm:pt modelId="{4CE66025-C501-4909-8989-0361E2DE819A}" type="parTrans" cxnId="{C64C0595-01E1-4C3C-B636-B7E7057A1BB3}">
      <dgm:prSet/>
      <dgm:spPr/>
      <dgm:t>
        <a:bodyPr/>
        <a:lstStyle/>
        <a:p>
          <a:endParaRPr lang="en-PH"/>
        </a:p>
      </dgm:t>
    </dgm:pt>
    <dgm:pt modelId="{7C81C6A9-B86E-4D12-BDBA-E5405A897999}" type="sibTrans" cxnId="{C64C0595-01E1-4C3C-B636-B7E7057A1BB3}">
      <dgm:prSet/>
      <dgm:spPr/>
      <dgm:t>
        <a:bodyPr/>
        <a:lstStyle/>
        <a:p>
          <a:endParaRPr lang="en-PH"/>
        </a:p>
      </dgm:t>
    </dgm:pt>
    <dgm:pt modelId="{8E1CF7A8-C542-4736-ADCB-ED4FB9CE27E4}">
      <dgm:prSet phldrT="[Text]"/>
      <dgm:spPr/>
      <dgm:t>
        <a:bodyPr/>
        <a:lstStyle/>
        <a:p>
          <a:r>
            <a:rPr lang="en-PH" dirty="0" err="1" smtClean="0"/>
            <a:t>Pugo</a:t>
          </a:r>
          <a:r>
            <a:rPr lang="en-PH" dirty="0" smtClean="0"/>
            <a:t>/</a:t>
          </a:r>
          <a:r>
            <a:rPr lang="en-PH" dirty="0" err="1" smtClean="0"/>
            <a:t>BXtreme</a:t>
          </a:r>
          <a:endParaRPr lang="en-PH" dirty="0"/>
        </a:p>
      </dgm:t>
    </dgm:pt>
    <dgm:pt modelId="{E75DCC5C-01B6-4088-AC56-26D0EEB256D8}" type="parTrans" cxnId="{5E666AF0-41A4-432D-BE32-89D4E47FC443}">
      <dgm:prSet/>
      <dgm:spPr/>
      <dgm:t>
        <a:bodyPr/>
        <a:lstStyle/>
        <a:p>
          <a:endParaRPr lang="en-PH"/>
        </a:p>
      </dgm:t>
    </dgm:pt>
    <dgm:pt modelId="{DA74763C-A8F0-4A27-8450-A58D9DF6B57C}" type="sibTrans" cxnId="{5E666AF0-41A4-432D-BE32-89D4E47FC443}">
      <dgm:prSet/>
      <dgm:spPr/>
      <dgm:t>
        <a:bodyPr/>
        <a:lstStyle/>
        <a:p>
          <a:endParaRPr lang="en-PH"/>
        </a:p>
      </dgm:t>
    </dgm:pt>
    <dgm:pt modelId="{FDACCE7C-95A1-4A0F-8E03-28C52837AF44}">
      <dgm:prSet phldrT="[Text]"/>
      <dgm:spPr/>
      <dgm:t>
        <a:bodyPr/>
        <a:lstStyle/>
        <a:p>
          <a:r>
            <a:rPr lang="en-PH" dirty="0" smtClean="0"/>
            <a:t>TARA</a:t>
          </a:r>
          <a:endParaRPr lang="en-PH" dirty="0"/>
        </a:p>
      </dgm:t>
    </dgm:pt>
    <dgm:pt modelId="{118EBA43-9716-42B0-BD48-677D67318D77}" type="parTrans" cxnId="{B9D432C5-B9B7-429D-B83E-4D965AB21602}">
      <dgm:prSet/>
      <dgm:spPr/>
      <dgm:t>
        <a:bodyPr/>
        <a:lstStyle/>
        <a:p>
          <a:endParaRPr lang="en-PH"/>
        </a:p>
      </dgm:t>
    </dgm:pt>
    <dgm:pt modelId="{7E31A73A-F4D4-4C76-BBF3-4B1C13B04397}" type="sibTrans" cxnId="{B9D432C5-B9B7-429D-B83E-4D965AB21602}">
      <dgm:prSet/>
      <dgm:spPr/>
      <dgm:t>
        <a:bodyPr/>
        <a:lstStyle/>
        <a:p>
          <a:endParaRPr lang="en-PH"/>
        </a:p>
      </dgm:t>
    </dgm:pt>
    <dgm:pt modelId="{B9BCEE7D-9A23-41B3-B1E4-D085C4B4C5DC}">
      <dgm:prSet phldrT="[Text]"/>
      <dgm:spPr/>
      <dgm:t>
        <a:bodyPr/>
        <a:lstStyle/>
        <a:p>
          <a:r>
            <a:rPr lang="en-PH" dirty="0" smtClean="0"/>
            <a:t>Design is based on game’s objectives</a:t>
          </a:r>
          <a:endParaRPr lang="en-PH" dirty="0"/>
        </a:p>
      </dgm:t>
    </dgm:pt>
    <dgm:pt modelId="{FA4FF7E7-042B-4797-A758-99FBBC872385}" type="parTrans" cxnId="{11EB7DF2-5335-4017-A662-28B792E67BE9}">
      <dgm:prSet/>
      <dgm:spPr/>
      <dgm:t>
        <a:bodyPr/>
        <a:lstStyle/>
        <a:p>
          <a:endParaRPr lang="en-PH"/>
        </a:p>
      </dgm:t>
    </dgm:pt>
    <dgm:pt modelId="{7142472B-03C3-42F6-8833-C9EAB63B354F}" type="sibTrans" cxnId="{11EB7DF2-5335-4017-A662-28B792E67BE9}">
      <dgm:prSet/>
      <dgm:spPr/>
      <dgm:t>
        <a:bodyPr/>
        <a:lstStyle/>
        <a:p>
          <a:endParaRPr lang="en-PH"/>
        </a:p>
      </dgm:t>
    </dgm:pt>
    <dgm:pt modelId="{2A661751-8FF9-48E8-BF89-B30679EE9A75}">
      <dgm:prSet phldrT="[Text]"/>
      <dgm:spPr/>
      <dgm:t>
        <a:bodyPr/>
        <a:lstStyle/>
        <a:p>
          <a:r>
            <a:rPr lang="en-PH" dirty="0" smtClean="0"/>
            <a:t>Design is based on existing game</a:t>
          </a:r>
          <a:endParaRPr lang="en-PH" dirty="0"/>
        </a:p>
      </dgm:t>
    </dgm:pt>
    <dgm:pt modelId="{E2A45CDD-91BC-44E4-BFAB-4FF1EE09717B}" type="parTrans" cxnId="{8BDC0863-6198-4B0F-B8BE-16ECF007C87D}">
      <dgm:prSet/>
      <dgm:spPr/>
      <dgm:t>
        <a:bodyPr/>
        <a:lstStyle/>
        <a:p>
          <a:endParaRPr lang="en-PH"/>
        </a:p>
      </dgm:t>
    </dgm:pt>
    <dgm:pt modelId="{BC2E554F-247D-4856-BB4B-F229517F219F}" type="sibTrans" cxnId="{8BDC0863-6198-4B0F-B8BE-16ECF007C87D}">
      <dgm:prSet/>
      <dgm:spPr/>
      <dgm:t>
        <a:bodyPr/>
        <a:lstStyle/>
        <a:p>
          <a:endParaRPr lang="en-PH"/>
        </a:p>
      </dgm:t>
    </dgm:pt>
    <dgm:pt modelId="{26DE8474-1DC3-476D-9BEF-5491A272B60C}">
      <dgm:prSet phldrT="[Text]"/>
      <dgm:spPr/>
      <dgm:t>
        <a:bodyPr/>
        <a:lstStyle/>
        <a:p>
          <a:r>
            <a:rPr lang="en-PH" dirty="0" smtClean="0"/>
            <a:t>Design is based on functionality</a:t>
          </a:r>
          <a:endParaRPr lang="en-PH" dirty="0"/>
        </a:p>
      </dgm:t>
    </dgm:pt>
    <dgm:pt modelId="{7F48469C-E79B-47CA-A32F-542006D65A26}" type="parTrans" cxnId="{08C88245-A88E-4785-8168-6F88C7B0BA9B}">
      <dgm:prSet/>
      <dgm:spPr/>
      <dgm:t>
        <a:bodyPr/>
        <a:lstStyle/>
        <a:p>
          <a:endParaRPr lang="en-PH"/>
        </a:p>
      </dgm:t>
    </dgm:pt>
    <dgm:pt modelId="{42028A39-C62B-46B1-BAAA-419C9A5D0BFE}" type="sibTrans" cxnId="{08C88245-A88E-4785-8168-6F88C7B0BA9B}">
      <dgm:prSet/>
      <dgm:spPr/>
      <dgm:t>
        <a:bodyPr/>
        <a:lstStyle/>
        <a:p>
          <a:endParaRPr lang="en-PH"/>
        </a:p>
      </dgm:t>
    </dgm:pt>
    <dgm:pt modelId="{052E23DB-FAF3-4A80-9126-E57170026537}">
      <dgm:prSet phldrT="[Text]"/>
      <dgm:spPr/>
      <dgm:t>
        <a:bodyPr/>
        <a:lstStyle/>
        <a:p>
          <a:r>
            <a:rPr lang="en-PH" dirty="0" smtClean="0"/>
            <a:t>Vendor-specific</a:t>
          </a:r>
          <a:endParaRPr lang="en-PH" dirty="0"/>
        </a:p>
      </dgm:t>
    </dgm:pt>
    <dgm:pt modelId="{C63F7E1A-47CB-4811-863F-125DAF10F9F1}" type="parTrans" cxnId="{C7800B42-B9AC-4495-8199-E277E25EEF17}">
      <dgm:prSet/>
      <dgm:spPr/>
      <dgm:t>
        <a:bodyPr/>
        <a:lstStyle/>
        <a:p>
          <a:endParaRPr lang="en-PH"/>
        </a:p>
      </dgm:t>
    </dgm:pt>
    <dgm:pt modelId="{E85E0722-06B9-4459-AD0E-5294CDDEE2DD}" type="sibTrans" cxnId="{C7800B42-B9AC-4495-8199-E277E25EEF17}">
      <dgm:prSet/>
      <dgm:spPr/>
      <dgm:t>
        <a:bodyPr/>
        <a:lstStyle/>
        <a:p>
          <a:endParaRPr lang="en-PH"/>
        </a:p>
      </dgm:t>
    </dgm:pt>
    <dgm:pt modelId="{E10E7DBE-6A20-416F-AD16-F08806EAA8A9}">
      <dgm:prSet phldrT="[Text]"/>
      <dgm:spPr/>
      <dgm:t>
        <a:bodyPr/>
        <a:lstStyle/>
        <a:p>
          <a:r>
            <a:rPr lang="en-PH" dirty="0" smtClean="0"/>
            <a:t>Design is similar to y8 games</a:t>
          </a:r>
          <a:endParaRPr lang="en-PH" dirty="0"/>
        </a:p>
      </dgm:t>
    </dgm:pt>
    <dgm:pt modelId="{21269030-05CF-4597-A53F-B07172733693}" type="parTrans" cxnId="{F6E855CF-A029-4143-B69D-F701F7AED2A9}">
      <dgm:prSet/>
      <dgm:spPr/>
      <dgm:t>
        <a:bodyPr/>
        <a:lstStyle/>
        <a:p>
          <a:endParaRPr lang="en-PH"/>
        </a:p>
      </dgm:t>
    </dgm:pt>
    <dgm:pt modelId="{2381D3D1-AE82-4BC8-A613-D08B47C6552D}" type="sibTrans" cxnId="{F6E855CF-A029-4143-B69D-F701F7AED2A9}">
      <dgm:prSet/>
      <dgm:spPr/>
      <dgm:t>
        <a:bodyPr/>
        <a:lstStyle/>
        <a:p>
          <a:endParaRPr lang="en-PH"/>
        </a:p>
      </dgm:t>
    </dgm:pt>
    <dgm:pt modelId="{85FC4795-AFBF-4D0C-9A3B-B25F7375CBB0}">
      <dgm:prSet phldrT="[Text]"/>
      <dgm:spPr/>
      <dgm:t>
        <a:bodyPr/>
        <a:lstStyle/>
        <a:p>
          <a:r>
            <a:rPr lang="en-PH" dirty="0" smtClean="0"/>
            <a:t>Follows the trend shared by media</a:t>
          </a:r>
          <a:endParaRPr lang="en-PH" dirty="0"/>
        </a:p>
      </dgm:t>
    </dgm:pt>
    <dgm:pt modelId="{4DCDF301-59BE-4D68-BD2C-A082CE24C106}" type="parTrans" cxnId="{66806BD8-FAF6-47F2-A4BF-ABF0B75BE0A3}">
      <dgm:prSet/>
      <dgm:spPr/>
      <dgm:t>
        <a:bodyPr/>
        <a:lstStyle/>
        <a:p>
          <a:endParaRPr lang="en-PH"/>
        </a:p>
      </dgm:t>
    </dgm:pt>
    <dgm:pt modelId="{CDB83FCF-76A8-4D7E-B7C2-07C8FFAB0CD9}" type="sibTrans" cxnId="{66806BD8-FAF6-47F2-A4BF-ABF0B75BE0A3}">
      <dgm:prSet/>
      <dgm:spPr/>
      <dgm:t>
        <a:bodyPr/>
        <a:lstStyle/>
        <a:p>
          <a:endParaRPr lang="en-PH"/>
        </a:p>
      </dgm:t>
    </dgm:pt>
    <dgm:pt modelId="{DB3F9B5B-F93F-4DAB-978B-448054965579}" type="pres">
      <dgm:prSet presAssocID="{83597630-8952-4CB4-B5A4-F4A198BDD028}" presName="compositeShape" presStyleCnt="0">
        <dgm:presLayoutVars>
          <dgm:chMax val="7"/>
          <dgm:dir/>
          <dgm:resizeHandles val="exact"/>
        </dgm:presLayoutVars>
      </dgm:prSet>
      <dgm:spPr/>
    </dgm:pt>
    <dgm:pt modelId="{B4E38B97-D4C7-4A67-B32A-874A7E1A6EDA}" type="pres">
      <dgm:prSet presAssocID="{92D595C9-7754-4267-9D80-6D842AD2E604}" presName="circ1" presStyleLbl="vennNode1" presStyleIdx="0" presStyleCnt="3" custScaleX="117254"/>
      <dgm:spPr/>
      <dgm:t>
        <a:bodyPr/>
        <a:lstStyle/>
        <a:p>
          <a:endParaRPr lang="en-PH"/>
        </a:p>
      </dgm:t>
    </dgm:pt>
    <dgm:pt modelId="{FD570D4A-91D9-4963-98B5-E44419776B61}" type="pres">
      <dgm:prSet presAssocID="{92D595C9-7754-4267-9D80-6D842AD2E60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79C4CD74-0998-4073-AFD1-30A57F9C07BA}" type="pres">
      <dgm:prSet presAssocID="{8E1CF7A8-C542-4736-ADCB-ED4FB9CE27E4}" presName="circ2" presStyleLbl="vennNode1" presStyleIdx="1" presStyleCnt="3"/>
      <dgm:spPr/>
      <dgm:t>
        <a:bodyPr/>
        <a:lstStyle/>
        <a:p>
          <a:endParaRPr lang="en-PH"/>
        </a:p>
      </dgm:t>
    </dgm:pt>
    <dgm:pt modelId="{2091BDE8-52E5-4C02-99D9-84AC1D184724}" type="pres">
      <dgm:prSet presAssocID="{8E1CF7A8-C542-4736-ADCB-ED4FB9CE27E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F1DEF9BB-7C3F-44CE-8D7D-097F18388513}" type="pres">
      <dgm:prSet presAssocID="{FDACCE7C-95A1-4A0F-8E03-28C52837AF44}" presName="circ3" presStyleLbl="vennNode1" presStyleIdx="2" presStyleCnt="3"/>
      <dgm:spPr/>
      <dgm:t>
        <a:bodyPr/>
        <a:lstStyle/>
        <a:p>
          <a:endParaRPr lang="en-PH"/>
        </a:p>
      </dgm:t>
    </dgm:pt>
    <dgm:pt modelId="{DF9DA87F-8F51-4F68-9420-213A96F10CB8}" type="pres">
      <dgm:prSet presAssocID="{FDACCE7C-95A1-4A0F-8E03-28C52837AF4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PH"/>
        </a:p>
      </dgm:t>
    </dgm:pt>
  </dgm:ptLst>
  <dgm:cxnLst>
    <dgm:cxn modelId="{5E989915-B8A3-4746-90D8-448F65AF76ED}" type="presOf" srcId="{B9BCEE7D-9A23-41B3-B1E4-D085C4B4C5DC}" destId="{FD570D4A-91D9-4963-98B5-E44419776B61}" srcOrd="1" destOrd="1" presId="urn:microsoft.com/office/officeart/2005/8/layout/venn1"/>
    <dgm:cxn modelId="{25829B03-707A-401C-B56A-006ED591E3B5}" type="presOf" srcId="{E10E7DBE-6A20-416F-AD16-F08806EAA8A9}" destId="{FD570D4A-91D9-4963-98B5-E44419776B61}" srcOrd="1" destOrd="2" presId="urn:microsoft.com/office/officeart/2005/8/layout/venn1"/>
    <dgm:cxn modelId="{539E11C7-DF4B-4C04-8E3D-E24C2BEBD9FE}" type="presOf" srcId="{8E1CF7A8-C542-4736-ADCB-ED4FB9CE27E4}" destId="{79C4CD74-0998-4073-AFD1-30A57F9C07BA}" srcOrd="0" destOrd="0" presId="urn:microsoft.com/office/officeart/2005/8/layout/venn1"/>
    <dgm:cxn modelId="{E4DCFCA6-643A-43ED-8CE5-DD5129521B9C}" type="presOf" srcId="{052E23DB-FAF3-4A80-9126-E57170026537}" destId="{F1DEF9BB-7C3F-44CE-8D7D-097F18388513}" srcOrd="0" destOrd="2" presId="urn:microsoft.com/office/officeart/2005/8/layout/venn1"/>
    <dgm:cxn modelId="{9391799F-8CBF-497C-B4B4-4C45F144E276}" type="presOf" srcId="{B9BCEE7D-9A23-41B3-B1E4-D085C4B4C5DC}" destId="{B4E38B97-D4C7-4A67-B32A-874A7E1A6EDA}" srcOrd="0" destOrd="1" presId="urn:microsoft.com/office/officeart/2005/8/layout/venn1"/>
    <dgm:cxn modelId="{75F23884-C480-4712-9072-946071764A01}" type="presOf" srcId="{052E23DB-FAF3-4A80-9126-E57170026537}" destId="{DF9DA87F-8F51-4F68-9420-213A96F10CB8}" srcOrd="1" destOrd="2" presId="urn:microsoft.com/office/officeart/2005/8/layout/venn1"/>
    <dgm:cxn modelId="{65C9AFEB-2DC5-4679-8297-79C6B7400B1E}" type="presOf" srcId="{8E1CF7A8-C542-4736-ADCB-ED4FB9CE27E4}" destId="{2091BDE8-52E5-4C02-99D9-84AC1D184724}" srcOrd="1" destOrd="0" presId="urn:microsoft.com/office/officeart/2005/8/layout/venn1"/>
    <dgm:cxn modelId="{BEF3470D-D96F-4672-96F6-73A53EDE7271}" type="presOf" srcId="{85FC4795-AFBF-4D0C-9A3B-B25F7375CBB0}" destId="{2091BDE8-52E5-4C02-99D9-84AC1D184724}" srcOrd="1" destOrd="2" presId="urn:microsoft.com/office/officeart/2005/8/layout/venn1"/>
    <dgm:cxn modelId="{8BE5007F-883F-4765-852F-5DB03F2EE330}" type="presOf" srcId="{26DE8474-1DC3-476D-9BEF-5491A272B60C}" destId="{DF9DA87F-8F51-4F68-9420-213A96F10CB8}" srcOrd="1" destOrd="1" presId="urn:microsoft.com/office/officeart/2005/8/layout/venn1"/>
    <dgm:cxn modelId="{7CD60626-F353-4724-88BD-2CD101E11640}" type="presOf" srcId="{92D595C9-7754-4267-9D80-6D842AD2E604}" destId="{FD570D4A-91D9-4963-98B5-E44419776B61}" srcOrd="1" destOrd="0" presId="urn:microsoft.com/office/officeart/2005/8/layout/venn1"/>
    <dgm:cxn modelId="{C64C0595-01E1-4C3C-B636-B7E7057A1BB3}" srcId="{83597630-8952-4CB4-B5A4-F4A198BDD028}" destId="{92D595C9-7754-4267-9D80-6D842AD2E604}" srcOrd="0" destOrd="0" parTransId="{4CE66025-C501-4909-8989-0361E2DE819A}" sibTransId="{7C81C6A9-B86E-4D12-BDBA-E5405A897999}"/>
    <dgm:cxn modelId="{AEEEE96D-BDBC-4FC9-87EB-C744E37C38E1}" type="presOf" srcId="{FDACCE7C-95A1-4A0F-8E03-28C52837AF44}" destId="{DF9DA87F-8F51-4F68-9420-213A96F10CB8}" srcOrd="1" destOrd="0" presId="urn:microsoft.com/office/officeart/2005/8/layout/venn1"/>
    <dgm:cxn modelId="{93340A3F-3D83-4454-B28F-DD58095229C6}" type="presOf" srcId="{E10E7DBE-6A20-416F-AD16-F08806EAA8A9}" destId="{B4E38B97-D4C7-4A67-B32A-874A7E1A6EDA}" srcOrd="0" destOrd="2" presId="urn:microsoft.com/office/officeart/2005/8/layout/venn1"/>
    <dgm:cxn modelId="{11EB7DF2-5335-4017-A662-28B792E67BE9}" srcId="{92D595C9-7754-4267-9D80-6D842AD2E604}" destId="{B9BCEE7D-9A23-41B3-B1E4-D085C4B4C5DC}" srcOrd="0" destOrd="0" parTransId="{FA4FF7E7-042B-4797-A758-99FBBC872385}" sibTransId="{7142472B-03C3-42F6-8833-C9EAB63B354F}"/>
    <dgm:cxn modelId="{8BDC0863-6198-4B0F-B8BE-16ECF007C87D}" srcId="{8E1CF7A8-C542-4736-ADCB-ED4FB9CE27E4}" destId="{2A661751-8FF9-48E8-BF89-B30679EE9A75}" srcOrd="0" destOrd="0" parTransId="{E2A45CDD-91BC-44E4-BFAB-4FF1EE09717B}" sibTransId="{BC2E554F-247D-4856-BB4B-F229517F219F}"/>
    <dgm:cxn modelId="{B9D432C5-B9B7-429D-B83E-4D965AB21602}" srcId="{83597630-8952-4CB4-B5A4-F4A198BDD028}" destId="{FDACCE7C-95A1-4A0F-8E03-28C52837AF44}" srcOrd="2" destOrd="0" parTransId="{118EBA43-9716-42B0-BD48-677D67318D77}" sibTransId="{7E31A73A-F4D4-4C76-BBF3-4B1C13B04397}"/>
    <dgm:cxn modelId="{D24F77FD-4073-4BFE-8F9A-6C5D6070544D}" type="presOf" srcId="{FDACCE7C-95A1-4A0F-8E03-28C52837AF44}" destId="{F1DEF9BB-7C3F-44CE-8D7D-097F18388513}" srcOrd="0" destOrd="0" presId="urn:microsoft.com/office/officeart/2005/8/layout/venn1"/>
    <dgm:cxn modelId="{5E666AF0-41A4-432D-BE32-89D4E47FC443}" srcId="{83597630-8952-4CB4-B5A4-F4A198BDD028}" destId="{8E1CF7A8-C542-4736-ADCB-ED4FB9CE27E4}" srcOrd="1" destOrd="0" parTransId="{E75DCC5C-01B6-4088-AC56-26D0EEB256D8}" sibTransId="{DA74763C-A8F0-4A27-8450-A58D9DF6B57C}"/>
    <dgm:cxn modelId="{F6E855CF-A029-4143-B69D-F701F7AED2A9}" srcId="{92D595C9-7754-4267-9D80-6D842AD2E604}" destId="{E10E7DBE-6A20-416F-AD16-F08806EAA8A9}" srcOrd="1" destOrd="0" parTransId="{21269030-05CF-4597-A53F-B07172733693}" sibTransId="{2381D3D1-AE82-4BC8-A613-D08B47C6552D}"/>
    <dgm:cxn modelId="{08C88245-A88E-4785-8168-6F88C7B0BA9B}" srcId="{FDACCE7C-95A1-4A0F-8E03-28C52837AF44}" destId="{26DE8474-1DC3-476D-9BEF-5491A272B60C}" srcOrd="0" destOrd="0" parTransId="{7F48469C-E79B-47CA-A32F-542006D65A26}" sibTransId="{42028A39-C62B-46B1-BAAA-419C9A5D0BFE}"/>
    <dgm:cxn modelId="{AF59A6F5-1B59-4C91-A156-5E6D5301DFCE}" type="presOf" srcId="{83597630-8952-4CB4-B5A4-F4A198BDD028}" destId="{DB3F9B5B-F93F-4DAB-978B-448054965579}" srcOrd="0" destOrd="0" presId="urn:microsoft.com/office/officeart/2005/8/layout/venn1"/>
    <dgm:cxn modelId="{AADC97A7-5416-4D39-BFD1-0ED1F9F6DB54}" type="presOf" srcId="{26DE8474-1DC3-476D-9BEF-5491A272B60C}" destId="{F1DEF9BB-7C3F-44CE-8D7D-097F18388513}" srcOrd="0" destOrd="1" presId="urn:microsoft.com/office/officeart/2005/8/layout/venn1"/>
    <dgm:cxn modelId="{378C0A6C-B299-4181-AADD-D620E7E64385}" type="presOf" srcId="{92D595C9-7754-4267-9D80-6D842AD2E604}" destId="{B4E38B97-D4C7-4A67-B32A-874A7E1A6EDA}" srcOrd="0" destOrd="0" presId="urn:microsoft.com/office/officeart/2005/8/layout/venn1"/>
    <dgm:cxn modelId="{4E4FC385-05BF-4BA0-AA4C-C711F3BBDB0C}" type="presOf" srcId="{2A661751-8FF9-48E8-BF89-B30679EE9A75}" destId="{79C4CD74-0998-4073-AFD1-30A57F9C07BA}" srcOrd="0" destOrd="1" presId="urn:microsoft.com/office/officeart/2005/8/layout/venn1"/>
    <dgm:cxn modelId="{27E727BF-E630-41AA-BF2C-1EDFD95A7D9F}" type="presOf" srcId="{85FC4795-AFBF-4D0C-9A3B-B25F7375CBB0}" destId="{79C4CD74-0998-4073-AFD1-30A57F9C07BA}" srcOrd="0" destOrd="2" presId="urn:microsoft.com/office/officeart/2005/8/layout/venn1"/>
    <dgm:cxn modelId="{7EE377A0-5B68-4B57-ABB1-0CC18BEE52F0}" type="presOf" srcId="{2A661751-8FF9-48E8-BF89-B30679EE9A75}" destId="{2091BDE8-52E5-4C02-99D9-84AC1D184724}" srcOrd="1" destOrd="1" presId="urn:microsoft.com/office/officeart/2005/8/layout/venn1"/>
    <dgm:cxn modelId="{C7800B42-B9AC-4495-8199-E277E25EEF17}" srcId="{FDACCE7C-95A1-4A0F-8E03-28C52837AF44}" destId="{052E23DB-FAF3-4A80-9126-E57170026537}" srcOrd="1" destOrd="0" parTransId="{C63F7E1A-47CB-4811-863F-125DAF10F9F1}" sibTransId="{E85E0722-06B9-4459-AD0E-5294CDDEE2DD}"/>
    <dgm:cxn modelId="{66806BD8-FAF6-47F2-A4BF-ABF0B75BE0A3}" srcId="{8E1CF7A8-C542-4736-ADCB-ED4FB9CE27E4}" destId="{85FC4795-AFBF-4D0C-9A3B-B25F7375CBB0}" srcOrd="1" destOrd="0" parTransId="{4DCDF301-59BE-4D68-BD2C-A082CE24C106}" sibTransId="{CDB83FCF-76A8-4D7E-B7C2-07C8FFAB0CD9}"/>
    <dgm:cxn modelId="{E333BC06-70BD-4638-89E1-7BE77703F4F2}" type="presParOf" srcId="{DB3F9B5B-F93F-4DAB-978B-448054965579}" destId="{B4E38B97-D4C7-4A67-B32A-874A7E1A6EDA}" srcOrd="0" destOrd="0" presId="urn:microsoft.com/office/officeart/2005/8/layout/venn1"/>
    <dgm:cxn modelId="{F3B21E38-6C94-4FA4-958B-0368CA8FC781}" type="presParOf" srcId="{DB3F9B5B-F93F-4DAB-978B-448054965579}" destId="{FD570D4A-91D9-4963-98B5-E44419776B61}" srcOrd="1" destOrd="0" presId="urn:microsoft.com/office/officeart/2005/8/layout/venn1"/>
    <dgm:cxn modelId="{7C4B2793-0CE1-433B-B08E-721A5B714F2C}" type="presParOf" srcId="{DB3F9B5B-F93F-4DAB-978B-448054965579}" destId="{79C4CD74-0998-4073-AFD1-30A57F9C07BA}" srcOrd="2" destOrd="0" presId="urn:microsoft.com/office/officeart/2005/8/layout/venn1"/>
    <dgm:cxn modelId="{75B93871-DF8D-4D5D-ACCF-C7A541A3697E}" type="presParOf" srcId="{DB3F9B5B-F93F-4DAB-978B-448054965579}" destId="{2091BDE8-52E5-4C02-99D9-84AC1D184724}" srcOrd="3" destOrd="0" presId="urn:microsoft.com/office/officeart/2005/8/layout/venn1"/>
    <dgm:cxn modelId="{F813562D-EE7A-4999-8B32-3EE3B83E63D6}" type="presParOf" srcId="{DB3F9B5B-F93F-4DAB-978B-448054965579}" destId="{F1DEF9BB-7C3F-44CE-8D7D-097F18388513}" srcOrd="4" destOrd="0" presId="urn:microsoft.com/office/officeart/2005/8/layout/venn1"/>
    <dgm:cxn modelId="{204B0EE0-79C5-4C53-A7D5-50B75872C9BF}" type="presParOf" srcId="{DB3F9B5B-F93F-4DAB-978B-448054965579}" destId="{DF9DA87F-8F51-4F68-9420-213A96F10CB8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38B97-D4C7-4A67-B32A-874A7E1A6EDA}">
      <dsp:nvSpPr>
        <dsp:cNvPr id="0" name=""/>
        <dsp:cNvSpPr/>
      </dsp:nvSpPr>
      <dsp:spPr>
        <a:xfrm>
          <a:off x="935040" y="57657"/>
          <a:ext cx="3245070" cy="276755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PH" sz="1900" kern="1200" dirty="0" err="1" smtClean="0"/>
            <a:t>Streetfood</a:t>
          </a:r>
          <a:r>
            <a:rPr lang="en-PH" sz="1900" kern="1200" dirty="0" smtClean="0"/>
            <a:t> Tycoon</a:t>
          </a:r>
          <a:endParaRPr lang="en-PH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1500" kern="1200" dirty="0" smtClean="0"/>
            <a:t>Design is based on game’s objectives</a:t>
          </a:r>
          <a:endParaRPr lang="en-PH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1500" kern="1200" dirty="0" smtClean="0"/>
            <a:t>Design is similar to y8 games</a:t>
          </a:r>
          <a:endParaRPr lang="en-PH" sz="1500" kern="1200" dirty="0"/>
        </a:p>
      </dsp:txBody>
      <dsp:txXfrm>
        <a:off x="1367716" y="541979"/>
        <a:ext cx="2379718" cy="1245400"/>
      </dsp:txXfrm>
    </dsp:sp>
    <dsp:sp modelId="{79C4CD74-0998-4073-AFD1-30A57F9C07BA}">
      <dsp:nvSpPr>
        <dsp:cNvPr id="0" name=""/>
        <dsp:cNvSpPr/>
      </dsp:nvSpPr>
      <dsp:spPr>
        <a:xfrm>
          <a:off x="2172423" y="1787380"/>
          <a:ext cx="2767556" cy="276755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PH" sz="1900" kern="1200" dirty="0" err="1" smtClean="0"/>
            <a:t>Pugo</a:t>
          </a:r>
          <a:r>
            <a:rPr lang="en-PH" sz="1900" kern="1200" dirty="0" smtClean="0"/>
            <a:t>/</a:t>
          </a:r>
          <a:r>
            <a:rPr lang="en-PH" sz="1900" kern="1200" dirty="0" err="1" smtClean="0"/>
            <a:t>BXtreme</a:t>
          </a:r>
          <a:endParaRPr lang="en-PH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1500" kern="1200" dirty="0" smtClean="0"/>
            <a:t>Design is based on existing game</a:t>
          </a:r>
          <a:endParaRPr lang="en-PH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1500" kern="1200" dirty="0" smtClean="0"/>
            <a:t>Follows the trend shared by media</a:t>
          </a:r>
          <a:endParaRPr lang="en-PH" sz="1500" kern="1200" dirty="0"/>
        </a:p>
      </dsp:txBody>
      <dsp:txXfrm>
        <a:off x="3018834" y="2502332"/>
        <a:ext cx="1660533" cy="1522156"/>
      </dsp:txXfrm>
    </dsp:sp>
    <dsp:sp modelId="{F1DEF9BB-7C3F-44CE-8D7D-097F18388513}">
      <dsp:nvSpPr>
        <dsp:cNvPr id="0" name=""/>
        <dsp:cNvSpPr/>
      </dsp:nvSpPr>
      <dsp:spPr>
        <a:xfrm>
          <a:off x="175170" y="1787380"/>
          <a:ext cx="2767556" cy="276755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PH" sz="1900" kern="1200" dirty="0" smtClean="0"/>
            <a:t>TARA</a:t>
          </a:r>
          <a:endParaRPr lang="en-PH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1500" kern="1200" dirty="0" smtClean="0"/>
            <a:t>Design is based on functionality</a:t>
          </a:r>
          <a:endParaRPr lang="en-PH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1500" kern="1200" dirty="0" smtClean="0"/>
            <a:t>Vendor-specific</a:t>
          </a:r>
          <a:endParaRPr lang="en-PH" sz="1500" kern="1200" dirty="0"/>
        </a:p>
      </dsp:txBody>
      <dsp:txXfrm>
        <a:off x="435782" y="2502332"/>
        <a:ext cx="1660533" cy="1522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6157F-6178-4C5D-84B6-3212A508189F}" type="datetimeFigureOut">
              <a:rPr lang="en-PH" smtClean="0"/>
              <a:t>4/13/2015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23904-C342-46F6-821D-C04D675A125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05499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 smtClean="0"/>
              <a:t>Gonzales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23904-C342-46F6-821D-C04D675A125D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72717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PH" b="1" dirty="0" smtClean="0"/>
              <a:t>Fitness</a:t>
            </a:r>
            <a:r>
              <a:rPr lang="en-PH" dirty="0" smtClean="0"/>
              <a:t> and </a:t>
            </a:r>
            <a:r>
              <a:rPr lang="en-PH" b="1" dirty="0" smtClean="0"/>
              <a:t>health</a:t>
            </a:r>
            <a:r>
              <a:rPr lang="en-PH" dirty="0" smtClean="0"/>
              <a:t> </a:t>
            </a:r>
            <a:r>
              <a:rPr lang="en-PH" b="1" dirty="0" smtClean="0"/>
              <a:t>applications</a:t>
            </a:r>
            <a:r>
              <a:rPr lang="en-PH" dirty="0" smtClean="0"/>
              <a:t> are steadily becoming a trend, and therefore designers and developers should </a:t>
            </a:r>
            <a:r>
              <a:rPr lang="en-PH" b="1" dirty="0" smtClean="0"/>
              <a:t>try and gear towards </a:t>
            </a:r>
            <a:r>
              <a:rPr lang="en-PH" dirty="0" smtClean="0"/>
              <a:t>this shift in the mobile app market - Gonzales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b="1" dirty="0" smtClean="0"/>
              <a:t>Social businesses </a:t>
            </a:r>
            <a:r>
              <a:rPr lang="en-PH" dirty="0" smtClean="0"/>
              <a:t>use the trends in mobile app design for their </a:t>
            </a:r>
            <a:r>
              <a:rPr lang="en-PH" b="1" dirty="0" smtClean="0"/>
              <a:t>advantage. </a:t>
            </a:r>
            <a:r>
              <a:rPr lang="en-PH" dirty="0" smtClean="0"/>
              <a:t>Mobile applications are now a part of companies‘ </a:t>
            </a:r>
            <a:r>
              <a:rPr lang="en-PH" b="1" dirty="0" smtClean="0"/>
              <a:t>digital strategies - Hidalgo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Luxury brands starting to warm to the idea of </a:t>
            </a:r>
            <a:r>
              <a:rPr lang="en-PH" b="1" dirty="0" smtClean="0"/>
              <a:t>social networking.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Incredible, world-changing </a:t>
            </a:r>
            <a:r>
              <a:rPr lang="en-PH" b="1" dirty="0" smtClean="0"/>
              <a:t>software innovations </a:t>
            </a:r>
            <a:r>
              <a:rPr lang="en-PH" dirty="0" smtClean="0"/>
              <a:t>often come from students. Mobile application competitors are mostly college students. - Hidalgo</a:t>
            </a:r>
          </a:p>
          <a:p>
            <a:pPr>
              <a:buFont typeface="Wingdings" panose="05000000000000000000" pitchFamily="2" charset="2"/>
              <a:buChar char="Ø"/>
            </a:pPr>
            <a:endParaRPr lang="en-PH" dirty="0" smtClean="0"/>
          </a:p>
          <a:p>
            <a:pPr>
              <a:buFont typeface="Wingdings" panose="05000000000000000000" pitchFamily="2" charset="2"/>
              <a:buChar char="Ø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23904-C342-46F6-821D-C04D675A125D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60923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PH" dirty="0" smtClean="0"/>
              <a:t>TREND</a:t>
            </a:r>
            <a:r>
              <a:rPr lang="en-PH" baseline="0" dirty="0" smtClean="0"/>
              <a:t> Team: Gonzales, Hidalgo</a:t>
            </a:r>
            <a:endParaRPr lang="en-PH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Design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b="1" dirty="0" smtClean="0"/>
              <a:t>Filipino culture </a:t>
            </a:r>
            <a:r>
              <a:rPr lang="en-PH" dirty="0" smtClean="0"/>
              <a:t>is present in the whole game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The UI is responsive, and may be considered as average, based on ratings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Function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In some ways, their games may be considered as </a:t>
            </a:r>
            <a:r>
              <a:rPr lang="en-PH" b="1" i="1" dirty="0" smtClean="0"/>
              <a:t>‘a rip off’</a:t>
            </a:r>
            <a:r>
              <a:rPr lang="en-PH" b="1" dirty="0" smtClean="0"/>
              <a:t> </a:t>
            </a:r>
            <a:r>
              <a:rPr lang="en-PH" dirty="0" smtClean="0"/>
              <a:t>of food serving games from Y8.com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Trend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b="1" dirty="0" err="1" smtClean="0"/>
              <a:t>Kuyimobile</a:t>
            </a:r>
            <a:r>
              <a:rPr lang="en-PH" b="1" dirty="0" smtClean="0"/>
              <a:t>, </a:t>
            </a:r>
            <a:r>
              <a:rPr lang="en-PH" dirty="0" smtClean="0"/>
              <a:t>the app’s developer and uploader – are embracing the industry of mobile games, by adding a theme of </a:t>
            </a:r>
            <a:r>
              <a:rPr lang="en-PH" b="1" dirty="0" smtClean="0"/>
              <a:t>Filipino Pride </a:t>
            </a:r>
            <a:r>
              <a:rPr lang="en-PH" dirty="0" smtClean="0"/>
              <a:t>in their app</a:t>
            </a:r>
            <a:endParaRPr lang="en-PH" b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The </a:t>
            </a:r>
            <a:r>
              <a:rPr lang="en-PH" b="1" dirty="0" smtClean="0"/>
              <a:t>basis</a:t>
            </a:r>
            <a:r>
              <a:rPr lang="en-PH" dirty="0" smtClean="0"/>
              <a:t> of the app’s functions are derived from Y8.com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PH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PH" dirty="0" smtClean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23904-C342-46F6-821D-C04D675A125D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11322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PH" dirty="0" smtClean="0"/>
              <a:t>FUNCTION Team: Elizondo, </a:t>
            </a:r>
            <a:r>
              <a:rPr lang="en-PH" dirty="0" err="1" smtClean="0"/>
              <a:t>Gaoaen</a:t>
            </a:r>
            <a:endParaRPr lang="en-PH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Design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Design is simple and is geared towards functionality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Function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T A R A : Theft Apprehension and Asset Recovery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If you activate the kill switch, the phone will scream </a:t>
            </a:r>
            <a:r>
              <a:rPr lang="en-PH" i="1" dirty="0" smtClean="0"/>
              <a:t>“</a:t>
            </a:r>
            <a:r>
              <a:rPr lang="en-PH" i="1" dirty="0" err="1" smtClean="0"/>
              <a:t>Magnanakaw</a:t>
            </a:r>
            <a:r>
              <a:rPr lang="en-PH" i="1" dirty="0" smtClean="0"/>
              <a:t>!” </a:t>
            </a:r>
            <a:r>
              <a:rPr lang="en-PH" dirty="0" smtClean="0"/>
              <a:t>non-stop.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Creating an account is as simple as registering an email account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Trend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Unfortunately, this app is only available for </a:t>
            </a:r>
            <a:r>
              <a:rPr lang="en-PH" dirty="0" err="1" smtClean="0"/>
              <a:t>MyPhone</a:t>
            </a:r>
            <a:r>
              <a:rPr lang="en-PH" dirty="0" smtClean="0"/>
              <a:t> users (even mobile phone companies are following the trend of having vendor – specific mobile apps)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Discuss the applications’ developer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23904-C342-46F6-821D-C04D675A125D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5119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dirty="0" smtClean="0"/>
              <a:t>DESIGN TEAM : </a:t>
            </a:r>
            <a:r>
              <a:rPr lang="en-PH" dirty="0" err="1" smtClean="0"/>
              <a:t>Dimapilis</a:t>
            </a:r>
            <a:r>
              <a:rPr lang="en-PH" dirty="0" smtClean="0"/>
              <a:t>, </a:t>
            </a:r>
            <a:r>
              <a:rPr lang="en-PH" dirty="0" err="1" smtClean="0"/>
              <a:t>Donina</a:t>
            </a:r>
            <a:r>
              <a:rPr lang="en-PH" dirty="0" smtClean="0"/>
              <a:t>, </a:t>
            </a:r>
            <a:r>
              <a:rPr lang="en-PH" dirty="0" err="1" smtClean="0"/>
              <a:t>Gapay</a:t>
            </a:r>
            <a:endParaRPr lang="en-PH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Design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Both incorporates designs similar to the app Flappy-bird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There are some minor revisions in each app’s UI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Function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err="1" smtClean="0"/>
              <a:t>Pugo</a:t>
            </a:r>
            <a:r>
              <a:rPr lang="en-PH" dirty="0" smtClean="0"/>
              <a:t> follows the </a:t>
            </a:r>
            <a:r>
              <a:rPr lang="en-PH" b="1" dirty="0" smtClean="0"/>
              <a:t>same mechanic </a:t>
            </a:r>
            <a:r>
              <a:rPr lang="en-PH" dirty="0" smtClean="0"/>
              <a:t>as Flappy Bird that lets you control a pink quail by tapping the screen to avoid obstacles. </a:t>
            </a:r>
            <a:r>
              <a:rPr lang="en-PH" dirty="0" err="1" smtClean="0"/>
              <a:t>Bulalord</a:t>
            </a:r>
            <a:r>
              <a:rPr lang="en-PH" dirty="0" smtClean="0"/>
              <a:t> </a:t>
            </a:r>
            <a:r>
              <a:rPr lang="en-PH" dirty="0" err="1" smtClean="0"/>
              <a:t>Xtreme</a:t>
            </a:r>
            <a:r>
              <a:rPr lang="en-PH" dirty="0" smtClean="0"/>
              <a:t> follows the same scheme as well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Trend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The “</a:t>
            </a:r>
            <a:r>
              <a:rPr lang="en-PH" dirty="0" err="1" smtClean="0"/>
              <a:t>Bulalord</a:t>
            </a:r>
            <a:r>
              <a:rPr lang="en-PH" dirty="0" smtClean="0"/>
              <a:t> Extreme” and “</a:t>
            </a:r>
            <a:r>
              <a:rPr lang="en-PH" dirty="0" err="1" smtClean="0"/>
              <a:t>pugo</a:t>
            </a:r>
            <a:r>
              <a:rPr lang="en-PH" dirty="0" smtClean="0"/>
              <a:t>” apps are clones from its original game “Flappy Bird” and based from news that became a trend in the Filipino Social Media/Community.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23904-C342-46F6-821D-C04D675A125D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6193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 smtClean="0"/>
              <a:t>Venn Diagram: </a:t>
            </a:r>
            <a:r>
              <a:rPr lang="en-PH" baseline="0" dirty="0" smtClean="0"/>
              <a:t>FUNCTION TEAM</a:t>
            </a:r>
          </a:p>
          <a:p>
            <a:r>
              <a:rPr lang="en-PH" baseline="0" dirty="0" smtClean="0"/>
              <a:t>Similarities: DESIGN TEAM</a:t>
            </a:r>
            <a:endParaRPr lang="en-PH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23904-C342-46F6-821D-C04D675A125D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92026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 smtClean="0"/>
              <a:t>Interpretation of Results</a:t>
            </a:r>
            <a:r>
              <a:rPr lang="en-PH" baseline="0" dirty="0"/>
              <a:t> </a:t>
            </a:r>
            <a:r>
              <a:rPr lang="en-PH" baseline="0" dirty="0" smtClean="0"/>
              <a:t>will be discussed by each team (1 Representative each)</a:t>
            </a:r>
            <a:endParaRPr lang="en-PH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23904-C342-46F6-821D-C04D675A125D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0013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Provide an output that will </a:t>
            </a:r>
            <a:r>
              <a:rPr lang="en-PH" b="1" dirty="0" smtClean="0"/>
              <a:t>contribute to</a:t>
            </a:r>
            <a:r>
              <a:rPr lang="en-PH" dirty="0" smtClean="0"/>
              <a:t>, and </a:t>
            </a:r>
            <a:r>
              <a:rPr lang="en-PH" b="1" dirty="0" smtClean="0"/>
              <a:t>elaborate </a:t>
            </a:r>
            <a:r>
              <a:rPr lang="en-PH" dirty="0" smtClean="0"/>
              <a:t>the study - Gonzales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Alleviate the </a:t>
            </a:r>
            <a:r>
              <a:rPr lang="en-PH" b="1" dirty="0" smtClean="0"/>
              <a:t>scale</a:t>
            </a:r>
            <a:r>
              <a:rPr lang="en-PH" dirty="0" smtClean="0"/>
              <a:t> of the present research - Gonzales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Identify important points that affect the design and development of  mobile apps and the designers’ and developers’ reasons behind it - </a:t>
            </a:r>
            <a:r>
              <a:rPr lang="en-PH" dirty="0" err="1" smtClean="0"/>
              <a:t>Gapay</a:t>
            </a:r>
            <a:endParaRPr lang="en-PH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Provide more of the following, for a better </a:t>
            </a:r>
            <a:r>
              <a:rPr lang="en-PH" b="1" dirty="0" smtClean="0"/>
              <a:t>pool of data </a:t>
            </a:r>
            <a:r>
              <a:rPr lang="en-PH" dirty="0" smtClean="0"/>
              <a:t>to be processed/analyzed: - </a:t>
            </a:r>
            <a:r>
              <a:rPr lang="en-PH" dirty="0" err="1" smtClean="0"/>
              <a:t>Donina</a:t>
            </a:r>
            <a:endParaRPr lang="en-PH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News articles, research / case studies, and other resources - Elizondo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Illustrations and graphical representations (e.g. charts, diagrams, bar graphs, etc.)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Satisfy the </a:t>
            </a:r>
            <a:r>
              <a:rPr lang="en-PH" b="1" dirty="0" smtClean="0"/>
              <a:t>questions</a:t>
            </a:r>
            <a:r>
              <a:rPr lang="en-PH" dirty="0" smtClean="0"/>
              <a:t> set by the group in relation to the research, with </a:t>
            </a:r>
            <a:r>
              <a:rPr lang="en-PH" b="1" dirty="0" smtClean="0"/>
              <a:t>clear answers - </a:t>
            </a:r>
            <a:r>
              <a:rPr lang="en-PH" b="0" dirty="0" smtClean="0"/>
              <a:t>Hidalgo</a:t>
            </a:r>
          </a:p>
          <a:p>
            <a:endParaRPr lang="en-PH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23904-C342-46F6-821D-C04D675A125D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93255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23904-C342-46F6-821D-C04D675A125D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55863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 smtClean="0"/>
              <a:t>Conclusion</a:t>
            </a:r>
            <a:r>
              <a:rPr lang="en-PH" baseline="0" dirty="0" smtClean="0"/>
              <a:t> – </a:t>
            </a:r>
            <a:r>
              <a:rPr lang="en-PH" baseline="0" dirty="0" err="1" smtClean="0"/>
              <a:t>Dimapilis</a:t>
            </a:r>
            <a:endParaRPr lang="en-PH" baseline="0" dirty="0" smtClean="0"/>
          </a:p>
          <a:p>
            <a:r>
              <a:rPr lang="en-PH" baseline="0" dirty="0" smtClean="0"/>
              <a:t>Closing - Everyone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23904-C342-46F6-821D-C04D675A125D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20321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 smtClean="0"/>
              <a:t>Gonzales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23904-C342-46F6-821D-C04D675A125D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0903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A research / a study for the </a:t>
            </a:r>
            <a:r>
              <a:rPr lang="en-PH" b="1" i="1" dirty="0" smtClean="0"/>
              <a:t>design</a:t>
            </a:r>
            <a:r>
              <a:rPr lang="en-PH" dirty="0" smtClean="0"/>
              <a:t> of Mobile Applications - </a:t>
            </a:r>
            <a:r>
              <a:rPr lang="en-PH" dirty="0" err="1" smtClean="0"/>
              <a:t>Gapay</a:t>
            </a:r>
            <a:endParaRPr lang="en-PH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Social Constructionism - Hidalgo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Relevance to Significant Issues at </a:t>
            </a:r>
            <a:r>
              <a:rPr lang="en-PH" i="1" dirty="0" smtClean="0"/>
              <a:t>status quo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Inception to implementation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Identification of </a:t>
            </a:r>
            <a:r>
              <a:rPr lang="en-PH" b="1" dirty="0" smtClean="0"/>
              <a:t>key – players </a:t>
            </a:r>
            <a:r>
              <a:rPr lang="en-PH" dirty="0" smtClean="0"/>
              <a:t>(e.g. youth, professionals, etc.) - Elizondo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Involvement of </a:t>
            </a:r>
            <a:r>
              <a:rPr lang="en-PH" b="1" dirty="0" smtClean="0"/>
              <a:t>actors</a:t>
            </a:r>
            <a:r>
              <a:rPr lang="en-PH" dirty="0" smtClean="0"/>
              <a:t> in Mobile Application </a:t>
            </a:r>
            <a:r>
              <a:rPr lang="en-PH" b="1" i="1" dirty="0" smtClean="0"/>
              <a:t>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b="1" dirty="0" smtClean="0"/>
              <a:t>Influences</a:t>
            </a:r>
            <a:r>
              <a:rPr lang="en-PH" dirty="0" smtClean="0"/>
              <a:t> with regard to the construction of </a:t>
            </a:r>
            <a:r>
              <a:rPr lang="en-PH" i="1" dirty="0" smtClean="0"/>
              <a:t>Mobile Apps - </a:t>
            </a:r>
            <a:r>
              <a:rPr lang="en-PH" i="0" dirty="0" err="1" smtClean="0"/>
              <a:t>Dimapilis</a:t>
            </a:r>
            <a:endParaRPr lang="en-PH" i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Methodology: </a:t>
            </a:r>
            <a:r>
              <a:rPr lang="en-PH" b="1" dirty="0" smtClean="0"/>
              <a:t>Research and Analysis - </a:t>
            </a:r>
            <a:r>
              <a:rPr lang="en-PH" b="0" dirty="0" err="1" smtClean="0"/>
              <a:t>Gaoen</a:t>
            </a:r>
            <a:endParaRPr lang="en-PH" b="0" dirty="0" smtClean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23904-C342-46F6-821D-C04D675A125D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1825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Premise: In the design and development of mobile applications, several </a:t>
            </a:r>
            <a:r>
              <a:rPr lang="en-PH" b="1" dirty="0" smtClean="0"/>
              <a:t>aspects</a:t>
            </a:r>
            <a:r>
              <a:rPr lang="en-PH" dirty="0" smtClean="0"/>
              <a:t> of discourse are always to be considered. To fully identify the influences and to define the involvement of the actors in the construction of </a:t>
            </a:r>
            <a:r>
              <a:rPr lang="en-PH" i="1" dirty="0" smtClean="0"/>
              <a:t>Mobile Applications, </a:t>
            </a:r>
            <a:r>
              <a:rPr lang="en-PH" dirty="0" smtClean="0"/>
              <a:t>we must further </a:t>
            </a:r>
            <a:r>
              <a:rPr lang="en-PH" b="1" dirty="0" smtClean="0"/>
              <a:t>break down </a:t>
            </a:r>
            <a:r>
              <a:rPr lang="en-PH" dirty="0" smtClean="0"/>
              <a:t>the elements of Mobile App Design to research relevant information and to gather evidences. - </a:t>
            </a:r>
            <a:r>
              <a:rPr lang="en-PH" dirty="0" err="1" smtClean="0"/>
              <a:t>Dimapilis</a:t>
            </a:r>
            <a:endParaRPr lang="en-PH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Design - </a:t>
            </a:r>
            <a:r>
              <a:rPr lang="en-PH" dirty="0" err="1" smtClean="0"/>
              <a:t>Doniña</a:t>
            </a:r>
            <a:endParaRPr lang="en-PH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This pertains to the Mobile apps’ interface design (i.e. navigation, color schemes, fonts, etc.)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(UI / UX) User Interface and User Experience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Function - Elizondo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This refers to the structure of the Mobile app (i.e. app language, platforms, features, etc.)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System Design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23904-C342-46F6-821D-C04D675A125D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13482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Trend - Hidalgo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This includes the involvement of the actors in the mobile apps industry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The integration of mobile apps and its role with regard to </a:t>
            </a:r>
            <a:r>
              <a:rPr lang="en-PH" b="1" dirty="0" smtClean="0"/>
              <a:t>CAMSS </a:t>
            </a:r>
            <a:r>
              <a:rPr lang="en-PH" dirty="0" smtClean="0"/>
              <a:t>in the Philippines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This also involves relevant issues to mobile app design (i.e. culture, power dynamics, influences)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Some questions to be answered in the study: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How does </a:t>
            </a:r>
            <a:r>
              <a:rPr lang="en-PH" i="1" dirty="0" smtClean="0"/>
              <a:t>mobile application design </a:t>
            </a:r>
            <a:r>
              <a:rPr lang="en-PH" b="1" dirty="0" smtClean="0"/>
              <a:t>revolutionize</a:t>
            </a:r>
            <a:r>
              <a:rPr lang="en-PH" dirty="0" smtClean="0"/>
              <a:t> the way people live and how does it become an </a:t>
            </a:r>
            <a:r>
              <a:rPr lang="en-PH" b="1" dirty="0" smtClean="0"/>
              <a:t>extension</a:t>
            </a:r>
            <a:r>
              <a:rPr lang="en-PH" dirty="0" smtClean="0"/>
              <a:t> of a developer’s / designer‘s self? - </a:t>
            </a:r>
            <a:r>
              <a:rPr lang="en-PH" dirty="0" err="1" smtClean="0"/>
              <a:t>Gaoaen</a:t>
            </a:r>
            <a:endParaRPr lang="en-PH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In developing mobile applications, how much of the developer / designer’s</a:t>
            </a:r>
            <a:r>
              <a:rPr lang="en-PH" b="1" dirty="0" smtClean="0"/>
              <a:t> preferences </a:t>
            </a:r>
            <a:r>
              <a:rPr lang="en-PH" dirty="0" smtClean="0"/>
              <a:t>should they take in to consideration? -</a:t>
            </a:r>
            <a:r>
              <a:rPr lang="en-PH" baseline="0" dirty="0" smtClean="0"/>
              <a:t> </a:t>
            </a:r>
            <a:r>
              <a:rPr lang="en-PH" baseline="0" dirty="0" err="1" smtClean="0"/>
              <a:t>Doniña</a:t>
            </a:r>
            <a:endParaRPr lang="en-PH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What triggers people with </a:t>
            </a:r>
            <a:r>
              <a:rPr lang="en-PH" b="1" dirty="0" smtClean="0"/>
              <a:t>different backgrounds </a:t>
            </a:r>
            <a:r>
              <a:rPr lang="en-PH" dirty="0" smtClean="0"/>
              <a:t>from the society to use mobile apps? How important is culture, influence and other social issues in designing applications? - Gonzales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23904-C342-46F6-821D-C04D675A125D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08266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 err="1" smtClean="0"/>
              <a:t>Gapay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23904-C342-46F6-821D-C04D675A125D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59080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PH" dirty="0" smtClean="0"/>
              <a:t>In designing mobile apps, the </a:t>
            </a:r>
            <a:r>
              <a:rPr lang="en-PH" b="1" dirty="0" smtClean="0"/>
              <a:t>preferences / professional opinion </a:t>
            </a:r>
            <a:r>
              <a:rPr lang="en-PH" dirty="0" smtClean="0"/>
              <a:t>of the designer is taken into consideration, however the customer(target market, users)’s </a:t>
            </a:r>
            <a:r>
              <a:rPr lang="en-PH" b="1" dirty="0" smtClean="0"/>
              <a:t>requirements</a:t>
            </a:r>
            <a:r>
              <a:rPr lang="en-PH" dirty="0" smtClean="0"/>
              <a:t> still need to be taken into consideration (on </a:t>
            </a:r>
            <a:r>
              <a:rPr lang="en-PH" i="1" dirty="0" smtClean="0"/>
              <a:t>Personalized UX</a:t>
            </a:r>
            <a:r>
              <a:rPr lang="en-PH" dirty="0" smtClean="0"/>
              <a:t>) - </a:t>
            </a:r>
            <a:r>
              <a:rPr lang="en-PH" dirty="0" err="1" smtClean="0"/>
              <a:t>Dimapilis</a:t>
            </a:r>
            <a:endParaRPr lang="en-PH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Trends seen on the internet are </a:t>
            </a:r>
            <a:r>
              <a:rPr lang="en-PH" b="1" dirty="0" smtClean="0"/>
              <a:t>considered</a:t>
            </a:r>
            <a:r>
              <a:rPr lang="en-PH" dirty="0" smtClean="0"/>
              <a:t> by designers as </a:t>
            </a:r>
            <a:r>
              <a:rPr lang="en-PH" b="1" dirty="0" smtClean="0"/>
              <a:t>factors</a:t>
            </a:r>
            <a:r>
              <a:rPr lang="en-PH" dirty="0" smtClean="0"/>
              <a:t> for designing mobile applications - </a:t>
            </a:r>
            <a:r>
              <a:rPr lang="en-PH" dirty="0" err="1" smtClean="0"/>
              <a:t>Gapay</a:t>
            </a:r>
            <a:endParaRPr lang="en-PH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For UI / UX designers, it is important to have an understanding of </a:t>
            </a:r>
            <a:r>
              <a:rPr lang="en-PH" b="1" dirty="0" smtClean="0"/>
              <a:t>how the product feels </a:t>
            </a:r>
            <a:r>
              <a:rPr lang="en-PH" dirty="0" smtClean="0"/>
              <a:t>for the user, and how it can </a:t>
            </a:r>
            <a:r>
              <a:rPr lang="en-PH" b="1" dirty="0" smtClean="0"/>
              <a:t>create the best user experience - </a:t>
            </a:r>
            <a:r>
              <a:rPr lang="en-PH" b="1" dirty="0" err="1" smtClean="0"/>
              <a:t>Doniña</a:t>
            </a:r>
            <a:endParaRPr lang="en-PH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Researching for the application’s main purpose in the field, is also vital in designing the UI and UX of the product -</a:t>
            </a:r>
            <a:r>
              <a:rPr lang="en-PH" baseline="0" dirty="0" smtClean="0"/>
              <a:t> </a:t>
            </a:r>
            <a:r>
              <a:rPr lang="en-PH" baseline="0" dirty="0" err="1" smtClean="0"/>
              <a:t>Dimapilis</a:t>
            </a:r>
            <a:endParaRPr lang="en-PH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Example: </a:t>
            </a:r>
            <a:r>
              <a:rPr lang="en-PH" b="1" dirty="0" err="1" smtClean="0"/>
              <a:t>Lumosity</a:t>
            </a:r>
            <a:r>
              <a:rPr lang="en-PH" b="1" dirty="0" smtClean="0"/>
              <a:t> </a:t>
            </a:r>
            <a:r>
              <a:rPr lang="en-PH" dirty="0" smtClean="0"/>
              <a:t>and </a:t>
            </a:r>
            <a:r>
              <a:rPr lang="en-PH" i="1" dirty="0" smtClean="0"/>
              <a:t>Neuroscience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23904-C342-46F6-821D-C04D675A125D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79147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Some</a:t>
            </a:r>
            <a:r>
              <a:rPr lang="en-PH" b="1" dirty="0" smtClean="0"/>
              <a:t> points </a:t>
            </a:r>
            <a:r>
              <a:rPr lang="en-PH" dirty="0" smtClean="0"/>
              <a:t>that developers believe </a:t>
            </a:r>
            <a:r>
              <a:rPr lang="en-PH" b="1" dirty="0" smtClean="0"/>
              <a:t>must be considered </a:t>
            </a:r>
            <a:r>
              <a:rPr lang="en-PH" dirty="0" smtClean="0"/>
              <a:t>in developing application features: -</a:t>
            </a:r>
            <a:r>
              <a:rPr lang="en-PH" baseline="0" dirty="0" smtClean="0"/>
              <a:t> Elizondo</a:t>
            </a:r>
            <a:endParaRPr lang="en-PH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Keep it </a:t>
            </a:r>
            <a:r>
              <a:rPr lang="en-PH" b="1" dirty="0" smtClean="0"/>
              <a:t>simple</a:t>
            </a:r>
            <a:r>
              <a:rPr lang="en-PH" dirty="0" smtClean="0"/>
              <a:t>, prioritize </a:t>
            </a:r>
            <a:r>
              <a:rPr lang="en-PH" b="1" dirty="0" smtClean="0"/>
              <a:t>speed</a:t>
            </a:r>
            <a:r>
              <a:rPr lang="en-PH" dirty="0" smtClean="0"/>
              <a:t>, include </a:t>
            </a:r>
            <a:r>
              <a:rPr lang="en-PH" b="1" dirty="0" smtClean="0"/>
              <a:t>analytics</a:t>
            </a:r>
            <a:endParaRPr lang="en-PH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Having </a:t>
            </a:r>
            <a:r>
              <a:rPr lang="en-PH" b="1" i="1" dirty="0" smtClean="0"/>
              <a:t>user support </a:t>
            </a:r>
            <a:r>
              <a:rPr lang="en-PH" dirty="0" smtClean="0"/>
              <a:t>is vital in mobile app development - Elizondo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People mostly use mobile apps rather than the web-based / website applications of the late, because of many reasons:  - </a:t>
            </a:r>
            <a:r>
              <a:rPr lang="en-PH" dirty="0" err="1" smtClean="0"/>
              <a:t>Gaoaen</a:t>
            </a:r>
            <a:endParaRPr lang="en-PH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Launching a mobile app is </a:t>
            </a:r>
            <a:r>
              <a:rPr lang="en-PH" b="1" dirty="0" smtClean="0"/>
              <a:t>faster </a:t>
            </a:r>
            <a:r>
              <a:rPr lang="en-PH" dirty="0" smtClean="0"/>
              <a:t>and more responsive than loading a mobile website;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Mobile apps can function</a:t>
            </a:r>
            <a:r>
              <a:rPr lang="en-PH" b="1" dirty="0" smtClean="0"/>
              <a:t> offline </a:t>
            </a:r>
            <a:r>
              <a:rPr lang="en-PH" dirty="0" smtClean="0"/>
              <a:t>and the web-based don't;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Mobile apps are </a:t>
            </a:r>
            <a:r>
              <a:rPr lang="en-PH" b="1" dirty="0" smtClean="0"/>
              <a:t>easily downloaded</a:t>
            </a:r>
            <a:r>
              <a:rPr lang="en-PH" dirty="0" smtClean="0"/>
              <a:t> in the Apps store;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Mobile apps enable push notifications for </a:t>
            </a:r>
            <a:r>
              <a:rPr lang="en-PH" b="1" dirty="0" smtClean="0"/>
              <a:t>faster</a:t>
            </a:r>
            <a:r>
              <a:rPr lang="en-PH" dirty="0" smtClean="0"/>
              <a:t> and </a:t>
            </a:r>
            <a:r>
              <a:rPr lang="en-PH" b="1" dirty="0" smtClean="0"/>
              <a:t>effective</a:t>
            </a:r>
            <a:r>
              <a:rPr lang="en-PH" dirty="0" smtClean="0"/>
              <a:t> way of reaching out to customer.</a:t>
            </a:r>
          </a:p>
          <a:p>
            <a:pPr>
              <a:buFont typeface="Wingdings" panose="05000000000000000000" pitchFamily="2" charset="2"/>
              <a:buChar char="Ø"/>
            </a:pPr>
            <a:endParaRPr lang="en-PH" dirty="0" smtClean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23904-C342-46F6-821D-C04D675A125D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38400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Some recommended considerations in choosing a platform for mobile app development: - </a:t>
            </a:r>
            <a:r>
              <a:rPr lang="en-PH" dirty="0" err="1" smtClean="0"/>
              <a:t>Gaoaen</a:t>
            </a:r>
            <a:r>
              <a:rPr lang="en-PH" dirty="0" smtClean="0"/>
              <a:t> &amp; Elizondo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Your </a:t>
            </a:r>
            <a:r>
              <a:rPr lang="en-PH" b="1" dirty="0" smtClean="0"/>
              <a:t>Mobile App Target Audience</a:t>
            </a:r>
          </a:p>
          <a:p>
            <a:pPr>
              <a:buFont typeface="Wingdings" panose="05000000000000000000" pitchFamily="2" charset="2"/>
              <a:buChar char="Ø"/>
            </a:pPr>
            <a:endParaRPr lang="en-PH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23904-C342-46F6-821D-C04D675A125D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4615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4/13/2015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4/13/2015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unctionatl.com/media/support_images/Function_Mobile_Apps_Research.pdf" TargetMode="External"/><Relationship Id="rId13" Type="http://schemas.openxmlformats.org/officeDocument/2006/relationships/image" Target="../media/image18.png"/><Relationship Id="rId3" Type="http://schemas.openxmlformats.org/officeDocument/2006/relationships/hyperlink" Target="http://www.digitaltrends.com/mobile/do-you-need-antivirus-on-android/" TargetMode="External"/><Relationship Id="rId7" Type="http://schemas.openxmlformats.org/officeDocument/2006/relationships/hyperlink" Target="http://thenextweb.com/entrepreneur/2012/12/16/13-must-have-features-for-your-business-mobile-app/" TargetMode="External"/><Relationship Id="rId12" Type="http://schemas.openxmlformats.org/officeDocument/2006/relationships/hyperlink" Target="http://www.gmanetwork.com/news/story/344328/ulatfilipino/balitangpinoy/lalaking-naghahanap-ng-bulalo-soup-sa-panaderya-nagwala-nang-bigyan-ng-cup-noodles-na-bulalo-flavo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saferinternet.org/online-issues/parents-and-carers/mobile-phones" TargetMode="External"/><Relationship Id="rId11" Type="http://schemas.openxmlformats.org/officeDocument/2006/relationships/hyperlink" Target="http://mywifequitherjob.com/how-to-design-a-killer-mobile-ecommerce-website-that-will-boost-sales/" TargetMode="External"/><Relationship Id="rId5" Type="http://schemas.openxmlformats.org/officeDocument/2006/relationships/hyperlink" Target="http://www.digitaltrends.com/mobile/google-play-store-2014-most-downloaded-apps/" TargetMode="External"/><Relationship Id="rId10" Type="http://schemas.openxmlformats.org/officeDocument/2006/relationships/hyperlink" Target="http://www.fastcodesign.com/3032719/ui-ux-who-does-what-a-designers-guide-to-the-tech-industry" TargetMode="External"/><Relationship Id="rId4" Type="http://schemas.openxmlformats.org/officeDocument/2006/relationships/hyperlink" Target="http://blog.trendmicro.com/trendlabs-security-intelligence/a-look-at-google-bouncer/" TargetMode="External"/><Relationship Id="rId9" Type="http://schemas.openxmlformats.org/officeDocument/2006/relationships/hyperlink" Target="http://www.rainmaker-labs.com/mobile-app-key-functions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aginecup.com/Custom/Index/2014Winners_Finals" TargetMode="External"/><Relationship Id="rId13" Type="http://schemas.openxmlformats.org/officeDocument/2006/relationships/image" Target="../media/image18.png"/><Relationship Id="rId3" Type="http://schemas.openxmlformats.org/officeDocument/2006/relationships/hyperlink" Target="http://uxmag.com/articles/a-common-design-taxonomy" TargetMode="External"/><Relationship Id="rId7" Type="http://schemas.openxmlformats.org/officeDocument/2006/relationships/hyperlink" Target="http://www.gmanetwork.com/news/story/350722/scitech/geeksandgaming/pinoy-flappy-bird-inspired-game-pugo-is-top-pick-on-appstore/" TargetMode="External"/><Relationship Id="rId12" Type="http://schemas.openxmlformats.org/officeDocument/2006/relationships/hyperlink" Target="http://kuyimobile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idc.com/prodserv/smartphone-os-market-share.jsp" TargetMode="External"/><Relationship Id="rId11" Type="http://schemas.openxmlformats.org/officeDocument/2006/relationships/hyperlink" Target="http://www.smashingmagazine.com/2008/12/15/10-useful-techniques-to-improve-your-user-interface-designs/" TargetMode="External"/><Relationship Id="rId5" Type="http://schemas.openxmlformats.org/officeDocument/2006/relationships/hyperlink" Target="https://www.smaato.com/how-to-choose-the-best-platform-for-your-mobile-app/" TargetMode="External"/><Relationship Id="rId10" Type="http://schemas.openxmlformats.org/officeDocument/2006/relationships/hyperlink" Target="http://www.theguardian.com/marketing-luxury-goods-feb-15/2015/feb/16/digital-marketing-luxury-brands" TargetMode="External"/><Relationship Id="rId4" Type="http://schemas.openxmlformats.org/officeDocument/2006/relationships/hyperlink" Target="http://uxmag.com/articles/if-you-build-it-right-they-will-come" TargetMode="External"/><Relationship Id="rId9" Type="http://schemas.openxmlformats.org/officeDocument/2006/relationships/hyperlink" Target="http://college.usatoday.com/2015/01/30/voices-do-companies-take-college-student-web-developers-seriously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 smtClean="0"/>
              <a:t>Mobile Applications Design</a:t>
            </a:r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H" dirty="0" smtClean="0"/>
              <a:t>RESEARCH TEAM - MINSYST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061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Trend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PH" b="1" dirty="0" smtClean="0"/>
              <a:t>Fitness</a:t>
            </a:r>
            <a:r>
              <a:rPr lang="en-PH" dirty="0" smtClean="0"/>
              <a:t> </a:t>
            </a:r>
            <a:r>
              <a:rPr lang="en-PH" dirty="0"/>
              <a:t>and </a:t>
            </a:r>
            <a:r>
              <a:rPr lang="en-PH" b="1" dirty="0"/>
              <a:t>health</a:t>
            </a:r>
            <a:r>
              <a:rPr lang="en-PH" dirty="0"/>
              <a:t> </a:t>
            </a:r>
            <a:r>
              <a:rPr lang="en-PH" b="1" dirty="0"/>
              <a:t>applications</a:t>
            </a:r>
            <a:r>
              <a:rPr lang="en-PH" dirty="0"/>
              <a:t> </a:t>
            </a:r>
            <a:r>
              <a:rPr lang="en-PH" dirty="0" smtClean="0"/>
              <a:t>are steadily </a:t>
            </a:r>
            <a:r>
              <a:rPr lang="en-PH" dirty="0"/>
              <a:t>becoming a </a:t>
            </a:r>
            <a:r>
              <a:rPr lang="en-PH" dirty="0" smtClean="0"/>
              <a:t>trend, and therefore designers and developers should </a:t>
            </a:r>
            <a:r>
              <a:rPr lang="en-PH" b="1" dirty="0" smtClean="0"/>
              <a:t>try and gear towards </a:t>
            </a:r>
            <a:r>
              <a:rPr lang="en-PH" dirty="0" smtClean="0"/>
              <a:t>this shift in the mobile app market</a:t>
            </a:r>
            <a:endParaRPr lang="en-PH" dirty="0"/>
          </a:p>
          <a:p>
            <a:pPr>
              <a:buFont typeface="Wingdings" panose="05000000000000000000" pitchFamily="2" charset="2"/>
              <a:buChar char="Ø"/>
            </a:pPr>
            <a:r>
              <a:rPr lang="en-PH" b="1" dirty="0" smtClean="0"/>
              <a:t>Social businesses </a:t>
            </a:r>
            <a:r>
              <a:rPr lang="en-PH" dirty="0" smtClean="0"/>
              <a:t>use the trends in mobile app design for their </a:t>
            </a:r>
            <a:r>
              <a:rPr lang="en-PH" b="1" dirty="0" smtClean="0"/>
              <a:t>advantage. </a:t>
            </a:r>
            <a:r>
              <a:rPr lang="en-PH" dirty="0" smtClean="0"/>
              <a:t>Mobile applications are now a part of companies‘ </a:t>
            </a:r>
            <a:r>
              <a:rPr lang="en-PH" b="1" dirty="0" smtClean="0"/>
              <a:t>digital strategies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Luxury </a:t>
            </a:r>
            <a:r>
              <a:rPr lang="en-PH" dirty="0"/>
              <a:t>brands starting to warm to the idea of </a:t>
            </a:r>
            <a:r>
              <a:rPr lang="en-PH" b="1" dirty="0"/>
              <a:t>social networking.</a:t>
            </a:r>
            <a:endParaRPr lang="en-PH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Incredible</a:t>
            </a:r>
            <a:r>
              <a:rPr lang="en-PH" dirty="0"/>
              <a:t>, world-changing </a:t>
            </a:r>
            <a:r>
              <a:rPr lang="en-PH" b="1" dirty="0"/>
              <a:t>software innovations </a:t>
            </a:r>
            <a:r>
              <a:rPr lang="en-PH" dirty="0"/>
              <a:t>often come from </a:t>
            </a:r>
            <a:r>
              <a:rPr lang="en-PH" dirty="0" smtClean="0"/>
              <a:t>students. Mobile </a:t>
            </a:r>
            <a:r>
              <a:rPr lang="en-PH" dirty="0"/>
              <a:t>application competitors are mostly college students</a:t>
            </a:r>
            <a:r>
              <a:rPr lang="en-PH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PH" dirty="0" smtClean="0"/>
          </a:p>
          <a:p>
            <a:pPr>
              <a:buFont typeface="Wingdings" panose="05000000000000000000" pitchFamily="2" charset="2"/>
              <a:buChar char="Ø"/>
            </a:pP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429" y="34352"/>
            <a:ext cx="2871952" cy="164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1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Mobile App Analysis: </a:t>
            </a:r>
            <a:r>
              <a:rPr lang="en-PH" b="1" dirty="0" err="1" smtClean="0"/>
              <a:t>Streetfood</a:t>
            </a:r>
            <a:r>
              <a:rPr lang="en-PH" b="1" dirty="0" smtClean="0"/>
              <a:t> Tycoon</a:t>
            </a:r>
            <a:endParaRPr lang="en-PH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97280" y="1845733"/>
            <a:ext cx="5187406" cy="45840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Design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b="1" dirty="0" smtClean="0"/>
              <a:t>Filipino </a:t>
            </a:r>
            <a:r>
              <a:rPr lang="en-PH" b="1" dirty="0"/>
              <a:t>culture </a:t>
            </a:r>
            <a:r>
              <a:rPr lang="en-PH" dirty="0"/>
              <a:t>is present in the whole </a:t>
            </a:r>
            <a:r>
              <a:rPr lang="en-PH" dirty="0" smtClean="0"/>
              <a:t>game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The UI is responsive, and may be considered as average, based on ratings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Function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/>
              <a:t>In some </a:t>
            </a:r>
            <a:r>
              <a:rPr lang="en-PH" dirty="0" smtClean="0"/>
              <a:t>ways, </a:t>
            </a:r>
            <a:r>
              <a:rPr lang="en-PH" dirty="0"/>
              <a:t>their games </a:t>
            </a:r>
            <a:r>
              <a:rPr lang="en-PH" dirty="0" smtClean="0"/>
              <a:t>may be considered as </a:t>
            </a:r>
            <a:r>
              <a:rPr lang="en-PH" b="1" i="1" dirty="0" smtClean="0"/>
              <a:t>‘a </a:t>
            </a:r>
            <a:r>
              <a:rPr lang="en-PH" b="1" i="1" dirty="0"/>
              <a:t>rip </a:t>
            </a:r>
            <a:r>
              <a:rPr lang="en-PH" b="1" i="1" dirty="0" smtClean="0"/>
              <a:t>off’</a:t>
            </a:r>
            <a:r>
              <a:rPr lang="en-PH" b="1" dirty="0" smtClean="0"/>
              <a:t> </a:t>
            </a:r>
            <a:r>
              <a:rPr lang="en-PH" dirty="0"/>
              <a:t>of food serving games from </a:t>
            </a:r>
            <a:r>
              <a:rPr lang="en-PH" dirty="0" smtClean="0"/>
              <a:t>Y8.com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Trend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b="1" dirty="0" err="1" smtClean="0"/>
              <a:t>Kuyimobile</a:t>
            </a:r>
            <a:r>
              <a:rPr lang="en-PH" b="1" dirty="0" smtClean="0"/>
              <a:t>, </a:t>
            </a:r>
            <a:r>
              <a:rPr lang="en-PH" dirty="0" smtClean="0"/>
              <a:t>the app’s developer and uploader – are embracing the industry of mobile games, by adding a theme of </a:t>
            </a:r>
            <a:r>
              <a:rPr lang="en-PH" b="1" dirty="0" smtClean="0"/>
              <a:t>Filipino Pride </a:t>
            </a:r>
            <a:r>
              <a:rPr lang="en-PH" dirty="0" smtClean="0"/>
              <a:t>in their app</a:t>
            </a:r>
            <a:endParaRPr lang="en-PH" b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The </a:t>
            </a:r>
            <a:r>
              <a:rPr lang="en-PH" b="1" dirty="0" smtClean="0"/>
              <a:t>basis</a:t>
            </a:r>
            <a:r>
              <a:rPr lang="en-PH" dirty="0" smtClean="0"/>
              <a:t> of the app’s functions are derived from Y8.com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PH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PH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2391"/>
          <a:stretch/>
        </p:blipFill>
        <p:spPr>
          <a:xfrm>
            <a:off x="6633030" y="1845734"/>
            <a:ext cx="3918856" cy="2051032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44" y="3990626"/>
            <a:ext cx="3918858" cy="22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3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Mobile App Analysis: </a:t>
            </a:r>
            <a:r>
              <a:rPr lang="en-PH" b="1" dirty="0" smtClean="0"/>
              <a:t>TARA</a:t>
            </a:r>
            <a:endParaRPr lang="en-PH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97280" y="1845733"/>
            <a:ext cx="5114833" cy="464215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Design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Design is simple and is geared towards functionality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Function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/>
              <a:t>T A R A : Theft Apprehension and Asset </a:t>
            </a:r>
            <a:r>
              <a:rPr lang="en-PH" dirty="0" smtClean="0"/>
              <a:t>Recovery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/>
              <a:t>If you activate the kill switch, the phone will scream </a:t>
            </a:r>
            <a:r>
              <a:rPr lang="en-PH" i="1" dirty="0"/>
              <a:t>“</a:t>
            </a:r>
            <a:r>
              <a:rPr lang="en-PH" i="1" dirty="0" err="1"/>
              <a:t>Magnanakaw</a:t>
            </a:r>
            <a:r>
              <a:rPr lang="en-PH" i="1" dirty="0"/>
              <a:t>!” </a:t>
            </a:r>
            <a:r>
              <a:rPr lang="en-PH" dirty="0"/>
              <a:t>non-stop</a:t>
            </a:r>
            <a:r>
              <a:rPr lang="en-PH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/>
              <a:t>Creating an account is as simple as registering an email account</a:t>
            </a:r>
            <a:endParaRPr lang="en-PH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Trend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/>
              <a:t>Unfortunately, this app is only available for </a:t>
            </a:r>
            <a:r>
              <a:rPr lang="en-PH" dirty="0" err="1"/>
              <a:t>MyPhone</a:t>
            </a:r>
            <a:r>
              <a:rPr lang="en-PH" dirty="0"/>
              <a:t> </a:t>
            </a:r>
            <a:r>
              <a:rPr lang="en-PH" dirty="0" smtClean="0"/>
              <a:t>users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The culture of </a:t>
            </a:r>
            <a:r>
              <a:rPr lang="en-PH" b="1" dirty="0" smtClean="0"/>
              <a:t>seeking solutions </a:t>
            </a:r>
            <a:r>
              <a:rPr lang="en-PH" dirty="0" smtClean="0"/>
              <a:t>to everyday </a:t>
            </a:r>
            <a:r>
              <a:rPr lang="en-PH" i="1" dirty="0" smtClean="0"/>
              <a:t>problems</a:t>
            </a:r>
            <a:r>
              <a:rPr lang="en-PH" dirty="0" smtClean="0"/>
              <a:t> are being incorporated in this app</a:t>
            </a:r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39" y="1787676"/>
            <a:ext cx="3176588" cy="448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7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Mobile App Analysis: </a:t>
            </a:r>
            <a:r>
              <a:rPr lang="en-PH" b="1" dirty="0" err="1" smtClean="0"/>
              <a:t>Pugo</a:t>
            </a:r>
            <a:r>
              <a:rPr lang="en-PH" b="1" dirty="0" smtClean="0"/>
              <a:t> </a:t>
            </a:r>
            <a:r>
              <a:rPr lang="en-PH" dirty="0" smtClean="0"/>
              <a:t>and</a:t>
            </a:r>
            <a:r>
              <a:rPr lang="en-PH" b="1" dirty="0" smtClean="0"/>
              <a:t> </a:t>
            </a:r>
            <a:r>
              <a:rPr lang="en-PH" b="1" dirty="0" err="1" smtClean="0"/>
              <a:t>Bulalord</a:t>
            </a:r>
            <a:endParaRPr lang="en-PH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97280" y="1845734"/>
            <a:ext cx="4839063" cy="454055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Design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Both incorporates designs similar to the app Flappy-bird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There are some minor revisions in each app’s UI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Function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err="1" smtClean="0"/>
              <a:t>Pugo</a:t>
            </a:r>
            <a:r>
              <a:rPr lang="en-PH" dirty="0" smtClean="0"/>
              <a:t> follows the </a:t>
            </a:r>
            <a:r>
              <a:rPr lang="en-PH" b="1" dirty="0"/>
              <a:t>same mechanic </a:t>
            </a:r>
            <a:r>
              <a:rPr lang="en-PH" dirty="0"/>
              <a:t>as Flappy Bird that lets you control a pink quail by tapping the screen to avoid obstacles</a:t>
            </a:r>
            <a:r>
              <a:rPr lang="en-PH" dirty="0" smtClean="0"/>
              <a:t>.</a:t>
            </a:r>
            <a:r>
              <a:rPr lang="en-PH" dirty="0"/>
              <a:t> </a:t>
            </a:r>
            <a:r>
              <a:rPr lang="en-PH" dirty="0" err="1" smtClean="0"/>
              <a:t>Bulalord</a:t>
            </a:r>
            <a:r>
              <a:rPr lang="en-PH" dirty="0" smtClean="0"/>
              <a:t> </a:t>
            </a:r>
            <a:r>
              <a:rPr lang="en-PH" dirty="0" err="1" smtClean="0"/>
              <a:t>Xtreme</a:t>
            </a:r>
            <a:r>
              <a:rPr lang="en-PH" dirty="0" smtClean="0"/>
              <a:t> </a:t>
            </a:r>
            <a:r>
              <a:rPr lang="en-PH" dirty="0"/>
              <a:t>follows the same scheme as </a:t>
            </a:r>
            <a:r>
              <a:rPr lang="en-PH" dirty="0" smtClean="0"/>
              <a:t>well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Trend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/>
              <a:t>The “</a:t>
            </a:r>
            <a:r>
              <a:rPr lang="en-PH" dirty="0" err="1"/>
              <a:t>Bulalord</a:t>
            </a:r>
            <a:r>
              <a:rPr lang="en-PH" dirty="0"/>
              <a:t> Extreme</a:t>
            </a:r>
            <a:r>
              <a:rPr lang="en-PH" dirty="0" smtClean="0"/>
              <a:t>” and “</a:t>
            </a:r>
            <a:r>
              <a:rPr lang="en-PH" dirty="0" err="1" smtClean="0"/>
              <a:t>pugo</a:t>
            </a:r>
            <a:r>
              <a:rPr lang="en-PH" dirty="0" smtClean="0"/>
              <a:t>” apps are clones </a:t>
            </a:r>
            <a:r>
              <a:rPr lang="en-PH" dirty="0"/>
              <a:t>from its original game “Flappy Bird” and based from news that became a trend in the Filipino Social Media/Community.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t="4145" r="595" b="338"/>
          <a:stretch/>
        </p:blipFill>
        <p:spPr>
          <a:xfrm>
            <a:off x="6174921" y="1883461"/>
            <a:ext cx="3454401" cy="1975675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80" y="4005237"/>
            <a:ext cx="3468914" cy="196378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25"/>
          <a:stretch/>
        </p:blipFill>
        <p:spPr>
          <a:xfrm>
            <a:off x="9751789" y="1814670"/>
            <a:ext cx="1389377" cy="415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8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Mobile App Analysis: Summary</a:t>
            </a:r>
            <a:endParaRPr lang="en-PH" b="1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1326517"/>
              </p:ext>
            </p:extLst>
          </p:nvPr>
        </p:nvGraphicFramePr>
        <p:xfrm>
          <a:off x="1096963" y="1759176"/>
          <a:ext cx="5115151" cy="4612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V="1">
            <a:off x="3614057" y="2481943"/>
            <a:ext cx="3796937" cy="190137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7"/>
          <p:cNvSpPr txBox="1">
            <a:spLocks/>
          </p:cNvSpPr>
          <p:nvPr/>
        </p:nvSpPr>
        <p:spPr>
          <a:xfrm>
            <a:off x="7352937" y="1947334"/>
            <a:ext cx="3802743" cy="4134152"/>
          </a:xfrm>
          <a:prstGeom prst="rect">
            <a:avLst/>
          </a:prstGeom>
          <a:ln w="28575">
            <a:solidFill>
              <a:srgbClr val="0070C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 smtClean="0"/>
              <a:t> </a:t>
            </a:r>
            <a:r>
              <a:rPr lang="en-PH" b="1" u="sng" dirty="0" smtClean="0"/>
              <a:t>Similarities: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These apps’ functions and designs are influenced by existing mobile apps on the app store, but these possess </a:t>
            </a:r>
            <a:r>
              <a:rPr lang="en-PH" b="1" dirty="0" smtClean="0"/>
              <a:t>Filipino </a:t>
            </a:r>
            <a:r>
              <a:rPr lang="en-PH" dirty="0" smtClean="0"/>
              <a:t>characteristics </a:t>
            </a:r>
            <a:r>
              <a:rPr lang="en-PH" b="1" dirty="0" smtClean="0"/>
              <a:t>(</a:t>
            </a:r>
            <a:r>
              <a:rPr lang="en-PH" b="1" dirty="0" err="1" smtClean="0"/>
              <a:t>eg</a:t>
            </a:r>
            <a:r>
              <a:rPr lang="en-PH" b="1" dirty="0" smtClean="0"/>
              <a:t>. traits, media, solutions, etc.)</a:t>
            </a:r>
            <a:endParaRPr lang="en-PH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Somehow these apps are an extension of the users’ </a:t>
            </a:r>
            <a:r>
              <a:rPr lang="en-PH" b="1" dirty="0" smtClean="0"/>
              <a:t>values, beliefs, opinions, and desires</a:t>
            </a:r>
            <a:endParaRPr lang="en-PH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Key-players shaped the design of these apps based on </a:t>
            </a:r>
            <a:r>
              <a:rPr lang="en-PH" b="1" dirty="0" smtClean="0"/>
              <a:t>their preferences</a:t>
            </a:r>
            <a:r>
              <a:rPr lang="en-PH" dirty="0" smtClean="0"/>
              <a:t>, but for their</a:t>
            </a:r>
            <a:r>
              <a:rPr lang="en-PH" b="1" dirty="0" smtClean="0"/>
              <a:t> users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Mobile apps all aim to serve their </a:t>
            </a:r>
            <a:r>
              <a:rPr lang="en-PH" b="1" dirty="0" smtClean="0"/>
              <a:t>purpose</a:t>
            </a:r>
            <a:r>
              <a:rPr lang="en-PH" dirty="0" smtClean="0"/>
              <a:t> for the Filipino – crowd (i.e. provide a solution, entertain, etc.)</a:t>
            </a:r>
            <a:endParaRPr lang="en-PH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879" y="141460"/>
            <a:ext cx="1571183" cy="14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0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Interpretation of Results</a:t>
            </a:r>
            <a:endParaRPr lang="en-PH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75652" y="1744135"/>
            <a:ext cx="10299336" cy="4917922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PH" b="1" dirty="0" smtClean="0"/>
              <a:t>Design</a:t>
            </a:r>
            <a:endParaRPr lang="en-PH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Personalizing UI and UX matters for this </a:t>
            </a:r>
            <a:r>
              <a:rPr lang="en-PH" i="1" dirty="0" smtClean="0"/>
              <a:t>generation</a:t>
            </a:r>
            <a:r>
              <a:rPr lang="en-PH" dirty="0" smtClean="0"/>
              <a:t> and the </a:t>
            </a:r>
            <a:r>
              <a:rPr lang="en-PH" b="1" i="1" dirty="0" smtClean="0"/>
              <a:t>trends in designs </a:t>
            </a:r>
            <a:r>
              <a:rPr lang="en-PH" dirty="0" smtClean="0"/>
              <a:t>are mostly derived from user feedback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A designer’s UI / UX are most of the time an extension of </a:t>
            </a:r>
            <a:r>
              <a:rPr lang="en-PH" b="1" dirty="0" smtClean="0"/>
              <a:t>his / her beliefs, interests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PH" b="1" dirty="0" smtClean="0"/>
              <a:t>Function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Developers value the </a:t>
            </a:r>
            <a:r>
              <a:rPr lang="en-PH" b="1" i="1" dirty="0" smtClean="0"/>
              <a:t>users</a:t>
            </a:r>
            <a:r>
              <a:rPr lang="en-PH" i="1" dirty="0" smtClean="0"/>
              <a:t> </a:t>
            </a:r>
            <a:r>
              <a:rPr lang="en-PH" dirty="0" smtClean="0"/>
              <a:t>and </a:t>
            </a:r>
            <a:r>
              <a:rPr lang="en-PH" b="1" i="1" dirty="0" smtClean="0"/>
              <a:t>their feedback </a:t>
            </a:r>
            <a:r>
              <a:rPr lang="en-PH" dirty="0" smtClean="0"/>
              <a:t>of their application in deciding features to be included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In considering the tools, and the platform to be used, developers also take the </a:t>
            </a:r>
            <a:r>
              <a:rPr lang="en-PH" b="1" dirty="0" smtClean="0"/>
              <a:t>target audience </a:t>
            </a:r>
            <a:r>
              <a:rPr lang="en-PH" dirty="0" smtClean="0"/>
              <a:t>into consideration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The </a:t>
            </a:r>
            <a:r>
              <a:rPr lang="en-PH" b="1" dirty="0" smtClean="0"/>
              <a:t>desires </a:t>
            </a:r>
            <a:r>
              <a:rPr lang="en-PH" dirty="0" smtClean="0"/>
              <a:t>and</a:t>
            </a:r>
            <a:r>
              <a:rPr lang="en-PH" b="1" dirty="0" smtClean="0"/>
              <a:t> convictions </a:t>
            </a:r>
            <a:r>
              <a:rPr lang="en-PH" dirty="0" smtClean="0"/>
              <a:t>of a developer may influence his/her application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PH" b="1" dirty="0" smtClean="0"/>
              <a:t>Trend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Businesses are now considering the field of mobile application development for their </a:t>
            </a:r>
            <a:r>
              <a:rPr lang="en-PH" b="1" dirty="0" smtClean="0"/>
              <a:t>marketing strategies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These trends influence companies to be involved in the industry of Mobile Apps by </a:t>
            </a:r>
            <a:r>
              <a:rPr lang="en-PH" b="1" dirty="0" smtClean="0"/>
              <a:t>having an app for themselves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More and </a:t>
            </a:r>
            <a:r>
              <a:rPr lang="en-PH" dirty="0"/>
              <a:t>more </a:t>
            </a:r>
            <a:r>
              <a:rPr lang="en-PH" b="1" dirty="0"/>
              <a:t>companies</a:t>
            </a:r>
            <a:r>
              <a:rPr lang="en-PH" dirty="0"/>
              <a:t> </a:t>
            </a:r>
            <a:r>
              <a:rPr lang="en-PH" dirty="0" smtClean="0"/>
              <a:t>&amp; </a:t>
            </a:r>
            <a:r>
              <a:rPr lang="en-PH" b="1" dirty="0"/>
              <a:t>government agencies</a:t>
            </a:r>
            <a:r>
              <a:rPr lang="en-PH" dirty="0"/>
              <a:t> are hosting competitions in </a:t>
            </a:r>
            <a:r>
              <a:rPr lang="en-PH" i="1" dirty="0"/>
              <a:t>Mobile App development </a:t>
            </a:r>
            <a:r>
              <a:rPr lang="en-PH" i="1" dirty="0" smtClean="0"/>
              <a:t>&amp; design</a:t>
            </a:r>
            <a:r>
              <a:rPr lang="en-PH" i="1" dirty="0"/>
              <a:t>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PH" sz="1700" dirty="0"/>
              <a:t>This trend of conducting contests from </a:t>
            </a:r>
            <a:r>
              <a:rPr lang="en-PH" sz="1700" i="1" dirty="0"/>
              <a:t>idea/concept building</a:t>
            </a:r>
            <a:r>
              <a:rPr lang="en-PH" sz="1700" dirty="0"/>
              <a:t>, to long-term or short-term </a:t>
            </a:r>
            <a:r>
              <a:rPr lang="en-PH" sz="1700" b="1" dirty="0"/>
              <a:t>development</a:t>
            </a:r>
            <a:r>
              <a:rPr lang="en-PH" sz="1700" dirty="0"/>
              <a:t> has slowly invaded the IT and marketing strategies of most corporate entities here in the Philippines</a:t>
            </a:r>
            <a:endParaRPr lang="en-PH" sz="1500" dirty="0"/>
          </a:p>
          <a:p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646" y="279828"/>
            <a:ext cx="1579154" cy="11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4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Goal for Finals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PH" dirty="0"/>
              <a:t>Provide an output that will </a:t>
            </a:r>
            <a:r>
              <a:rPr lang="en-PH" b="1" dirty="0" smtClean="0"/>
              <a:t>contribute to</a:t>
            </a:r>
            <a:r>
              <a:rPr lang="en-PH" dirty="0" smtClean="0"/>
              <a:t>, and </a:t>
            </a:r>
            <a:r>
              <a:rPr lang="en-PH" b="1" dirty="0" smtClean="0"/>
              <a:t>elaborate </a:t>
            </a:r>
            <a:r>
              <a:rPr lang="en-PH" dirty="0" smtClean="0"/>
              <a:t>the study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Alleviate the </a:t>
            </a:r>
            <a:r>
              <a:rPr lang="en-PH" b="1" dirty="0" smtClean="0"/>
              <a:t>scale</a:t>
            </a:r>
            <a:r>
              <a:rPr lang="en-PH" dirty="0" smtClean="0"/>
              <a:t> </a:t>
            </a:r>
            <a:r>
              <a:rPr lang="en-PH" dirty="0"/>
              <a:t>of </a:t>
            </a:r>
            <a:r>
              <a:rPr lang="en-PH" dirty="0" smtClean="0"/>
              <a:t>the present research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/>
              <a:t>Identify important points that affect the </a:t>
            </a:r>
            <a:r>
              <a:rPr lang="en-PH" dirty="0" smtClean="0"/>
              <a:t>design and development </a:t>
            </a:r>
            <a:r>
              <a:rPr lang="en-PH" dirty="0"/>
              <a:t>of </a:t>
            </a:r>
            <a:r>
              <a:rPr lang="en-PH" dirty="0" smtClean="0"/>
              <a:t> mobile apps </a:t>
            </a:r>
            <a:r>
              <a:rPr lang="en-PH" dirty="0"/>
              <a:t>and </a:t>
            </a:r>
            <a:r>
              <a:rPr lang="en-PH" dirty="0" smtClean="0"/>
              <a:t>the designers’ and developers’ reasons </a:t>
            </a:r>
            <a:r>
              <a:rPr lang="en-PH" dirty="0"/>
              <a:t>behind it</a:t>
            </a:r>
            <a:endParaRPr lang="en-PH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PH" dirty="0"/>
              <a:t>Provide </a:t>
            </a:r>
            <a:r>
              <a:rPr lang="en-PH" dirty="0" smtClean="0"/>
              <a:t>more of the following, for a better </a:t>
            </a:r>
            <a:r>
              <a:rPr lang="en-PH" b="1" dirty="0" smtClean="0"/>
              <a:t>pool of data </a:t>
            </a:r>
            <a:r>
              <a:rPr lang="en-PH" dirty="0" smtClean="0"/>
              <a:t>to be processed/analyzed: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News articles, research / case studies, and other resources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Illustrations and graphical representations (e.g. charts, diagrams, bar graphs, etc.)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Satisfy the </a:t>
            </a:r>
            <a:r>
              <a:rPr lang="en-PH" b="1" dirty="0" smtClean="0"/>
              <a:t>questions</a:t>
            </a:r>
            <a:r>
              <a:rPr lang="en-PH" dirty="0" smtClean="0"/>
              <a:t> set </a:t>
            </a:r>
            <a:r>
              <a:rPr lang="en-PH" dirty="0"/>
              <a:t>by the group in relation to the </a:t>
            </a:r>
            <a:r>
              <a:rPr lang="en-PH" dirty="0" smtClean="0"/>
              <a:t>research, with </a:t>
            </a:r>
            <a:r>
              <a:rPr lang="en-PH" b="1" dirty="0"/>
              <a:t>clear </a:t>
            </a:r>
            <a:r>
              <a:rPr lang="en-PH" b="1" dirty="0" smtClean="0"/>
              <a:t>answers</a:t>
            </a:r>
            <a:endParaRPr lang="en-PH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3"/>
          <a:stretch/>
        </p:blipFill>
        <p:spPr>
          <a:xfrm>
            <a:off x="9027887" y="42375"/>
            <a:ext cx="2127794" cy="16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4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4888"/>
            <a:ext cx="3200400" cy="2286000"/>
          </a:xfrm>
        </p:spPr>
        <p:txBody>
          <a:bodyPr/>
          <a:lstStyle/>
          <a:p>
            <a:r>
              <a:rPr lang="en-PH" dirty="0" smtClean="0"/>
              <a:t>Sources: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0115" y="54802"/>
            <a:ext cx="7936811" cy="6574220"/>
          </a:xfrm>
        </p:spPr>
        <p:txBody>
          <a:bodyPr>
            <a:noAutofit/>
          </a:bodyPr>
          <a:lstStyle/>
          <a:p>
            <a:r>
              <a:rPr lang="en-PH" sz="1450" dirty="0"/>
              <a:t>Hill, S. (2015, February 12). </a:t>
            </a:r>
            <a:r>
              <a:rPr lang="en-PH" sz="1450" b="1" dirty="0"/>
              <a:t>Do you need antivirus on android. </a:t>
            </a:r>
            <a:r>
              <a:rPr lang="en-PH" sz="1450" dirty="0"/>
              <a:t>Retrieved from </a:t>
            </a:r>
            <a:r>
              <a:rPr lang="en-PH" sz="1450" u="sng" dirty="0">
                <a:hlinkClick r:id="rId3"/>
              </a:rPr>
              <a:t>http://www.digitaltrends.com/mobile/do-you-need-antivirus-on-android/</a:t>
            </a:r>
            <a:r>
              <a:rPr lang="en-PH" sz="1450" dirty="0"/>
              <a:t> </a:t>
            </a:r>
          </a:p>
          <a:p>
            <a:r>
              <a:rPr lang="en-PH" sz="1450" dirty="0" err="1"/>
              <a:t>Hou</a:t>
            </a:r>
            <a:r>
              <a:rPr lang="en-PH" sz="1450" dirty="0"/>
              <a:t>, O. (2012, July 20). </a:t>
            </a:r>
            <a:r>
              <a:rPr lang="en-PH" sz="1450" b="1" dirty="0"/>
              <a:t>A Look at Google Bouncer.</a:t>
            </a:r>
            <a:r>
              <a:rPr lang="en-PH" sz="1450" dirty="0"/>
              <a:t> Retrieved from </a:t>
            </a:r>
            <a:r>
              <a:rPr lang="en-PH" sz="1450" u="sng" dirty="0">
                <a:hlinkClick r:id="rId4"/>
              </a:rPr>
              <a:t>http://blog.trendmicro.com/trendlabs-security-intelligence/a-look-at-google-bouncer/</a:t>
            </a:r>
            <a:r>
              <a:rPr lang="en-PH" sz="1450" dirty="0"/>
              <a:t> </a:t>
            </a:r>
          </a:p>
          <a:p>
            <a:r>
              <a:rPr lang="en-PH" sz="1450" dirty="0" err="1"/>
              <a:t>Boxall</a:t>
            </a:r>
            <a:r>
              <a:rPr lang="en-PH" sz="1450" dirty="0"/>
              <a:t>, Andy. (2014, December 11</a:t>
            </a:r>
            <a:r>
              <a:rPr lang="en-PH" sz="1450" b="1" dirty="0"/>
              <a:t>). 2014 is the year of health and fitness apps. </a:t>
            </a:r>
            <a:r>
              <a:rPr lang="en-PH" sz="1450" dirty="0"/>
              <a:t>Retrieved from </a:t>
            </a:r>
            <a:r>
              <a:rPr lang="en-PH" sz="1450" u="sng" dirty="0">
                <a:hlinkClick r:id="rId5"/>
              </a:rPr>
              <a:t>http://www.digitaltrends.com/mobile/google-play-store-2014-most-downloaded-apps/</a:t>
            </a:r>
            <a:r>
              <a:rPr lang="en-PH" sz="1450" dirty="0"/>
              <a:t> </a:t>
            </a:r>
          </a:p>
          <a:p>
            <a:r>
              <a:rPr lang="en-PH" sz="1450" b="1" dirty="0"/>
              <a:t>Emerging Trends in Mobile and What They Mean for Your Business. </a:t>
            </a:r>
            <a:r>
              <a:rPr lang="en-PH" sz="1450" dirty="0"/>
              <a:t>(2014. August 05) Retrieved from http://www.nielsen.com/us/en/insights/news/2014/emerging-trends-in-mobile-and-what-they-mean-for-your-business.html * Mobile Phones.(2014) Retrieved from </a:t>
            </a:r>
            <a:r>
              <a:rPr lang="en-PH" sz="1450" u="sng" dirty="0">
                <a:hlinkClick r:id="rId6"/>
              </a:rPr>
              <a:t>http://www.saferinternet.org/online-issues/parents-and-carers/mobile-phones</a:t>
            </a:r>
            <a:r>
              <a:rPr lang="en-PH" sz="1450" dirty="0"/>
              <a:t> </a:t>
            </a:r>
          </a:p>
          <a:p>
            <a:r>
              <a:rPr lang="en-PH" sz="1450" dirty="0"/>
              <a:t>Gerber, S. (2012, December 16). </a:t>
            </a:r>
            <a:r>
              <a:rPr lang="en-PH" sz="1450" b="1" dirty="0"/>
              <a:t>13 must-have features for your next mobile app.</a:t>
            </a:r>
            <a:r>
              <a:rPr lang="en-PH" sz="1450" dirty="0"/>
              <a:t> Retrieved from </a:t>
            </a:r>
            <a:r>
              <a:rPr lang="en-PH" sz="1450" u="sng" dirty="0">
                <a:hlinkClick r:id="rId7"/>
              </a:rPr>
              <a:t>http://thenextweb.com/entrepreneur/2012/12/16/13-must-have-features-for-your-business-mobile-app/</a:t>
            </a:r>
            <a:r>
              <a:rPr lang="en-PH" sz="1450" dirty="0"/>
              <a:t> </a:t>
            </a:r>
          </a:p>
          <a:p>
            <a:r>
              <a:rPr lang="en-PH" sz="1450" b="1" dirty="0"/>
              <a:t>Mobile Applications in the building and construction industry. </a:t>
            </a:r>
            <a:r>
              <a:rPr lang="en-PH" sz="1450" dirty="0"/>
              <a:t>Retrieved from </a:t>
            </a:r>
            <a:r>
              <a:rPr lang="en-PH" sz="1450" u="sng" dirty="0">
                <a:hlinkClick r:id="rId8"/>
              </a:rPr>
              <a:t>http://www.functionatl.com/media/support_images/Function_Mobile_Apps_Research.pdf</a:t>
            </a:r>
            <a:r>
              <a:rPr lang="en-PH" sz="1450" dirty="0"/>
              <a:t> </a:t>
            </a:r>
          </a:p>
          <a:p>
            <a:r>
              <a:rPr lang="en-PH" sz="1450" b="1" dirty="0"/>
              <a:t>Mobile App 101: Key Functions to Consider.(</a:t>
            </a:r>
            <a:r>
              <a:rPr lang="en-PH" sz="1450" dirty="0"/>
              <a:t>2013, January 28). Retrieved from </a:t>
            </a:r>
            <a:r>
              <a:rPr lang="en-PH" sz="1450" u="sng" dirty="0">
                <a:hlinkClick r:id="rId9"/>
              </a:rPr>
              <a:t>http://www.rainmaker-labs.com/mobile-app-key-functions/</a:t>
            </a:r>
            <a:r>
              <a:rPr lang="en-PH" sz="1450" dirty="0"/>
              <a:t> </a:t>
            </a:r>
          </a:p>
          <a:p>
            <a:r>
              <a:rPr lang="en-PH" sz="1450" b="1" dirty="0"/>
              <a:t>UI, UX: Who Does What? A Designer's Guide To The Tech Industry. </a:t>
            </a:r>
            <a:r>
              <a:rPr lang="en-PH" sz="1450" dirty="0"/>
              <a:t>(2014, July 07). Retrieved from </a:t>
            </a:r>
            <a:r>
              <a:rPr lang="en-PH" sz="1450" u="sng" dirty="0">
                <a:hlinkClick r:id="rId10"/>
              </a:rPr>
              <a:t>http://www.fastcodesign.com/3032719/ui-ux-who-does-what-a-designers-guide-to-the-tech-industry</a:t>
            </a:r>
            <a:r>
              <a:rPr lang="en-PH" sz="1450" dirty="0"/>
              <a:t> </a:t>
            </a:r>
          </a:p>
          <a:p>
            <a:r>
              <a:rPr lang="en-PH" sz="1450" dirty="0"/>
              <a:t>Steve, C. .</a:t>
            </a:r>
            <a:r>
              <a:rPr lang="en-PH" sz="1450" b="1" dirty="0"/>
              <a:t>How to Design a Killer Mobile Ecommerce Website that will Boost Sales. </a:t>
            </a:r>
            <a:r>
              <a:rPr lang="en-PH" sz="1450" dirty="0"/>
              <a:t>Retrieved from </a:t>
            </a:r>
            <a:r>
              <a:rPr lang="en-PH" sz="1450" u="sng" dirty="0">
                <a:hlinkClick r:id="rId11"/>
              </a:rPr>
              <a:t>http://mywifequitherjob.com/how-to-design-a-killer-mobile-ecommerce-website-that-will-boost-sales/</a:t>
            </a:r>
            <a:r>
              <a:rPr lang="en-PH" sz="1450" dirty="0"/>
              <a:t> </a:t>
            </a:r>
            <a:endParaRPr lang="en-PH" sz="1450" dirty="0" smtClean="0"/>
          </a:p>
          <a:p>
            <a:r>
              <a:rPr lang="en-PH" sz="1450" dirty="0"/>
              <a:t>J, F. (2014, January 17). </a:t>
            </a:r>
            <a:r>
              <a:rPr lang="en-PH" sz="1450" dirty="0" err="1"/>
              <a:t>L</a:t>
            </a:r>
            <a:r>
              <a:rPr lang="en-PH" sz="1450" b="1" dirty="0" err="1"/>
              <a:t>alaking</a:t>
            </a:r>
            <a:r>
              <a:rPr lang="en-PH" sz="1450" b="1" dirty="0"/>
              <a:t> </a:t>
            </a:r>
            <a:r>
              <a:rPr lang="en-PH" sz="1450" b="1" dirty="0" err="1"/>
              <a:t>naghahanap</a:t>
            </a:r>
            <a:r>
              <a:rPr lang="en-PH" sz="1450" b="1" dirty="0"/>
              <a:t> ng </a:t>
            </a:r>
            <a:r>
              <a:rPr lang="en-PH" sz="1450" b="1" dirty="0" err="1"/>
              <a:t>bulalo</a:t>
            </a:r>
            <a:r>
              <a:rPr lang="en-PH" sz="1450" b="1" dirty="0"/>
              <a:t> soup </a:t>
            </a:r>
            <a:r>
              <a:rPr lang="en-PH" sz="1450" b="1" dirty="0" err="1"/>
              <a:t>sa</a:t>
            </a:r>
            <a:r>
              <a:rPr lang="en-PH" sz="1450" b="1" dirty="0"/>
              <a:t> </a:t>
            </a:r>
            <a:r>
              <a:rPr lang="en-PH" sz="1450" b="1" dirty="0" err="1"/>
              <a:t>panaderya</a:t>
            </a:r>
            <a:r>
              <a:rPr lang="en-PH" sz="1450" b="1" dirty="0"/>
              <a:t>, </a:t>
            </a:r>
            <a:r>
              <a:rPr lang="en-PH" sz="1450" b="1" dirty="0" err="1"/>
              <a:t>nagwala</a:t>
            </a:r>
            <a:r>
              <a:rPr lang="en-PH" sz="1450" b="1" dirty="0"/>
              <a:t> </a:t>
            </a:r>
            <a:r>
              <a:rPr lang="en-PH" sz="1450" b="1" dirty="0" err="1"/>
              <a:t>nang</a:t>
            </a:r>
            <a:r>
              <a:rPr lang="en-PH" sz="1450" b="1" dirty="0"/>
              <a:t> </a:t>
            </a:r>
            <a:r>
              <a:rPr lang="en-PH" sz="1450" b="1" dirty="0" err="1"/>
              <a:t>bigyan</a:t>
            </a:r>
            <a:r>
              <a:rPr lang="en-PH" sz="1450" b="1" dirty="0"/>
              <a:t> ng cup noodles </a:t>
            </a:r>
            <a:r>
              <a:rPr lang="en-PH" sz="1450" b="1" dirty="0" err="1"/>
              <a:t>na</a:t>
            </a:r>
            <a:r>
              <a:rPr lang="en-PH" sz="1450" b="1" dirty="0"/>
              <a:t> </a:t>
            </a:r>
            <a:r>
              <a:rPr lang="en-PH" sz="1450" b="1" dirty="0" err="1"/>
              <a:t>bulalo</a:t>
            </a:r>
            <a:r>
              <a:rPr lang="en-PH" sz="1450" b="1" dirty="0"/>
              <a:t> flavor.</a:t>
            </a:r>
            <a:r>
              <a:rPr lang="en-PH" sz="1450" dirty="0"/>
              <a:t> Retrieved March 1, 2015, from </a:t>
            </a:r>
            <a:r>
              <a:rPr lang="en-PH" sz="1450" u="sng" dirty="0">
                <a:hlinkClick r:id="rId12"/>
              </a:rPr>
              <a:t>http://</a:t>
            </a:r>
            <a:r>
              <a:rPr lang="en-PH" sz="1450" u="sng" dirty="0" smtClean="0">
                <a:hlinkClick r:id="rId12"/>
              </a:rPr>
              <a:t>www.gmanetwork.com/news/story/344328/ulatfilipino/balitangpinoy/lalaking-naghahanap-ng-bulalo-soup-sa-panaderya-nagwala-nang-bigyan-ng-cup-noodles-na-bulalo-flavor</a:t>
            </a:r>
            <a:endParaRPr lang="en-PH" sz="14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6101256"/>
            <a:ext cx="3200400" cy="345838"/>
          </a:xfrm>
        </p:spPr>
        <p:txBody>
          <a:bodyPr/>
          <a:lstStyle/>
          <a:p>
            <a:pPr algn="r"/>
            <a:endParaRPr lang="en-P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88" y="1154206"/>
            <a:ext cx="1588168" cy="139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7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4888"/>
            <a:ext cx="3200400" cy="2286000"/>
          </a:xfrm>
        </p:spPr>
        <p:txBody>
          <a:bodyPr/>
          <a:lstStyle/>
          <a:p>
            <a:r>
              <a:rPr lang="en-PH" dirty="0" smtClean="0"/>
              <a:t>Sources: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0115" y="98344"/>
            <a:ext cx="7951325" cy="6574220"/>
          </a:xfrm>
        </p:spPr>
        <p:txBody>
          <a:bodyPr>
            <a:noAutofit/>
          </a:bodyPr>
          <a:lstStyle/>
          <a:p>
            <a:r>
              <a:rPr lang="en-PH" sz="1500" dirty="0" err="1"/>
              <a:t>Wondrack</a:t>
            </a:r>
            <a:r>
              <a:rPr lang="en-PH" sz="1500" dirty="0"/>
              <a:t>, J..(2015, February 25). </a:t>
            </a:r>
            <a:r>
              <a:rPr lang="en-PH" sz="1500" b="1" dirty="0"/>
              <a:t>A Common Design Taxonomy.</a:t>
            </a:r>
            <a:r>
              <a:rPr lang="en-PH" sz="1500" dirty="0"/>
              <a:t> Retrieved from </a:t>
            </a:r>
            <a:r>
              <a:rPr lang="en-PH" sz="1500" u="sng" dirty="0">
                <a:hlinkClick r:id="rId3"/>
              </a:rPr>
              <a:t>http://uxmag.com/articles/a-common-design-taxonomy</a:t>
            </a:r>
            <a:r>
              <a:rPr lang="en-PH" sz="1500" dirty="0"/>
              <a:t/>
            </a:r>
            <a:br>
              <a:rPr lang="en-PH" sz="1500" dirty="0"/>
            </a:br>
            <a:r>
              <a:rPr lang="en-PH" sz="1500" dirty="0"/>
              <a:t/>
            </a:r>
            <a:br>
              <a:rPr lang="en-PH" sz="1500" dirty="0"/>
            </a:br>
            <a:r>
              <a:rPr lang="en-PH" sz="1500" dirty="0"/>
              <a:t>Tyson, J..(2015, February 19).</a:t>
            </a:r>
            <a:r>
              <a:rPr lang="en-PH" sz="1500" b="1" dirty="0"/>
              <a:t>If You Build it (Right) They Will Come Lessons in successful consumer </a:t>
            </a:r>
            <a:r>
              <a:rPr lang="en-PH" sz="1500" dirty="0"/>
              <a:t>products from the </a:t>
            </a:r>
            <a:r>
              <a:rPr lang="en-PH" sz="1500" dirty="0" err="1"/>
              <a:t>DfE</a:t>
            </a:r>
            <a:r>
              <a:rPr lang="en-PH" sz="1500" dirty="0"/>
              <a:t> awards. Retrieved from </a:t>
            </a:r>
            <a:r>
              <a:rPr lang="en-PH" sz="1500" u="sng" dirty="0">
                <a:hlinkClick r:id="rId4"/>
              </a:rPr>
              <a:t>http://uxmag.com/articles/if-you-build-it-right-they-will-come</a:t>
            </a:r>
            <a:endParaRPr lang="en-PH" sz="1500" dirty="0"/>
          </a:p>
          <a:p>
            <a:r>
              <a:rPr lang="en-PH" sz="1500" dirty="0"/>
              <a:t>Tan, A. (2015, February 9). </a:t>
            </a:r>
            <a:r>
              <a:rPr lang="en-PH" sz="1500" b="1" dirty="0"/>
              <a:t>How to Choose the Best Platform for Your Mobile App?</a:t>
            </a:r>
            <a:r>
              <a:rPr lang="en-PH" sz="1500" dirty="0"/>
              <a:t> Retrieved March 1, 2015, from </a:t>
            </a:r>
            <a:r>
              <a:rPr lang="en-PH" sz="1500" u="sng" dirty="0">
                <a:hlinkClick r:id="rId5"/>
              </a:rPr>
              <a:t>https://www.smaato.com/how-to-choose-the-best-platform-for-your-mobile-app/</a:t>
            </a:r>
            <a:endParaRPr lang="en-PH" sz="1500" dirty="0"/>
          </a:p>
          <a:p>
            <a:r>
              <a:rPr lang="en-PH" sz="1500" dirty="0"/>
              <a:t>IDC: </a:t>
            </a:r>
            <a:r>
              <a:rPr lang="en-PH" sz="1500" b="1" dirty="0"/>
              <a:t>Smartphone OS Market Share. (</a:t>
            </a:r>
            <a:r>
              <a:rPr lang="en-PH" sz="1500" b="1" dirty="0" err="1"/>
              <a:t>n.d.</a:t>
            </a:r>
            <a:r>
              <a:rPr lang="en-PH" sz="1500" b="1" dirty="0"/>
              <a:t>).</a:t>
            </a:r>
            <a:r>
              <a:rPr lang="en-PH" sz="1500" dirty="0"/>
              <a:t> Retrieved March 1, 2015, from </a:t>
            </a:r>
            <a:r>
              <a:rPr lang="en-PH" sz="1500" u="sng" dirty="0">
                <a:hlinkClick r:id="rId6"/>
              </a:rPr>
              <a:t>http://www.idc.com/prodserv/smartphone-os-market-share.jsp</a:t>
            </a:r>
            <a:endParaRPr lang="en-PH" sz="1500" dirty="0"/>
          </a:p>
          <a:p>
            <a:r>
              <a:rPr lang="en-PH" sz="1500" dirty="0" err="1"/>
              <a:t>Luces</a:t>
            </a:r>
            <a:r>
              <a:rPr lang="en-PH" sz="1500" dirty="0"/>
              <a:t>, K/JDS. GMA News. </a:t>
            </a:r>
            <a:r>
              <a:rPr lang="en-PH" sz="1500" dirty="0" err="1"/>
              <a:t>Pinoy</a:t>
            </a:r>
            <a:r>
              <a:rPr lang="en-PH" sz="1500" dirty="0"/>
              <a:t> Flappy Bird-inspired game </a:t>
            </a:r>
            <a:r>
              <a:rPr lang="en-PH" sz="1500" dirty="0" err="1"/>
              <a:t>Pugo</a:t>
            </a:r>
            <a:r>
              <a:rPr lang="en-PH" sz="1500" dirty="0"/>
              <a:t> is top pick on </a:t>
            </a:r>
            <a:r>
              <a:rPr lang="en-PH" sz="1500" dirty="0" err="1"/>
              <a:t>AppStore</a:t>
            </a:r>
            <a:r>
              <a:rPr lang="en-PH" sz="1500" dirty="0"/>
              <a:t> Retrieved from </a:t>
            </a:r>
            <a:r>
              <a:rPr lang="en-PH" sz="1500" u="sng" dirty="0">
                <a:hlinkClick r:id="rId7"/>
              </a:rPr>
              <a:t>http://www.gmanetwork.com/news/story/350722/scitech/geeksandgaming/pinoy-flappy-bird-inspired-game-pugo-is-top-pick-on-appstore/</a:t>
            </a:r>
            <a:r>
              <a:rPr lang="en-PH" sz="1500" dirty="0"/>
              <a:t> </a:t>
            </a:r>
          </a:p>
          <a:p>
            <a:r>
              <a:rPr lang="en-PH" sz="1500" b="1" dirty="0"/>
              <a:t>Imagine Cup 2014 Winners.</a:t>
            </a:r>
            <a:r>
              <a:rPr lang="en-PH" sz="1500" dirty="0"/>
              <a:t> (2014). Retrieved from </a:t>
            </a:r>
            <a:r>
              <a:rPr lang="en-PH" sz="1500" u="sng" dirty="0">
                <a:hlinkClick r:id="rId8"/>
              </a:rPr>
              <a:t>https://www.imaginecup.com/Custom/Index/2014Winners_Finals</a:t>
            </a:r>
            <a:r>
              <a:rPr lang="en-PH" sz="1500" dirty="0"/>
              <a:t> </a:t>
            </a:r>
          </a:p>
          <a:p>
            <a:r>
              <a:rPr lang="en-PH" sz="1500" dirty="0"/>
              <a:t>Castillo, W. (2015, January 30). </a:t>
            </a:r>
            <a:r>
              <a:rPr lang="en-PH" sz="1500" b="1" dirty="0"/>
              <a:t>Voices: Do companies take college student app developers seriously?.</a:t>
            </a:r>
            <a:r>
              <a:rPr lang="en-PH" sz="1500" dirty="0"/>
              <a:t> Retrieved from </a:t>
            </a:r>
            <a:r>
              <a:rPr lang="en-PH" sz="1500" u="sng" dirty="0">
                <a:hlinkClick r:id="rId9"/>
              </a:rPr>
              <a:t>http://college.usatoday.com/2015/01/30/voices-do-companies-take-college-student-web-developers-seriously/</a:t>
            </a:r>
            <a:r>
              <a:rPr lang="en-PH" sz="1500" dirty="0"/>
              <a:t> </a:t>
            </a:r>
          </a:p>
          <a:p>
            <a:r>
              <a:rPr lang="en-PH" sz="1500" dirty="0"/>
              <a:t>Anderson, T.(2015, February 16).</a:t>
            </a:r>
            <a:r>
              <a:rPr lang="en-PH" sz="1500" b="1" dirty="0"/>
              <a:t>What does the rise of digital marketing mean for luxury brands?.</a:t>
            </a:r>
            <a:r>
              <a:rPr lang="en-PH" sz="1500" dirty="0"/>
              <a:t> Retrieved from </a:t>
            </a:r>
            <a:r>
              <a:rPr lang="en-PH" sz="1500" u="sng" dirty="0">
                <a:hlinkClick r:id="rId10"/>
              </a:rPr>
              <a:t>http://www.theguardian.com/marketing-luxury-goods-feb-15/2015/feb/16/digital-marketing-luxury-brands</a:t>
            </a:r>
            <a:r>
              <a:rPr lang="en-PH" sz="1500" dirty="0"/>
              <a:t> </a:t>
            </a:r>
          </a:p>
          <a:p>
            <a:r>
              <a:rPr lang="en-PH" sz="1500" dirty="0" err="1"/>
              <a:t>Fadeyev</a:t>
            </a:r>
            <a:r>
              <a:rPr lang="en-PH" sz="1500" dirty="0"/>
              <a:t>, D..(2008, December 15). </a:t>
            </a:r>
            <a:r>
              <a:rPr lang="en-PH" sz="1500" b="1" dirty="0"/>
              <a:t>10 Useful Techniques To Improve Your User Interface Designs.</a:t>
            </a:r>
            <a:r>
              <a:rPr lang="en-PH" sz="1500" dirty="0"/>
              <a:t> Retrieved from </a:t>
            </a:r>
            <a:r>
              <a:rPr lang="en-PH" sz="1500" u="sng" dirty="0">
                <a:hlinkClick r:id="rId11"/>
              </a:rPr>
              <a:t>http://www.smashingmagazine.com/2008/12/15/10-useful-techniques-to-improve-your-user-interface-designs/</a:t>
            </a:r>
            <a:endParaRPr lang="en-PH" sz="1500" dirty="0"/>
          </a:p>
          <a:p>
            <a:r>
              <a:rPr lang="en-PH" sz="1500" u="sng" dirty="0" smtClean="0">
                <a:hlinkClick r:id="rId12"/>
              </a:rPr>
              <a:t>Kuyimobile.com</a:t>
            </a:r>
            <a:endParaRPr lang="en-PH" sz="1500" dirty="0"/>
          </a:p>
          <a:p>
            <a:pPr>
              <a:buFont typeface="Wingdings" panose="05000000000000000000" pitchFamily="2" charset="2"/>
              <a:buChar char="Ø"/>
            </a:pPr>
            <a:endParaRPr lang="en-PH" sz="15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6101256"/>
            <a:ext cx="3200400" cy="345838"/>
          </a:xfrm>
        </p:spPr>
        <p:txBody>
          <a:bodyPr/>
          <a:lstStyle/>
          <a:p>
            <a:pPr algn="r"/>
            <a:r>
              <a:rPr lang="en-PH" smtClean="0"/>
              <a:t>Thank you!</a:t>
            </a:r>
            <a:endParaRPr lang="en-P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88" y="1154206"/>
            <a:ext cx="1588168" cy="139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IT – 111 Team Members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>
              <a:buFont typeface="Wingdings" panose="05000000000000000000" pitchFamily="2" charset="2"/>
              <a:buChar char="Ø"/>
            </a:pPr>
            <a:r>
              <a:rPr lang="en-PH" sz="2400" dirty="0" err="1"/>
              <a:t>Dimapilis</a:t>
            </a:r>
            <a:r>
              <a:rPr lang="en-PH" sz="2400" dirty="0"/>
              <a:t>, Joshua </a:t>
            </a:r>
            <a:endParaRPr lang="en-PH" sz="24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PH" sz="2400" dirty="0" err="1" smtClean="0"/>
              <a:t>Doniña</a:t>
            </a:r>
            <a:r>
              <a:rPr lang="en-PH" sz="2400" dirty="0"/>
              <a:t>, </a:t>
            </a:r>
            <a:r>
              <a:rPr lang="en-PH" sz="2400" dirty="0" smtClean="0"/>
              <a:t>Thom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PH" sz="2400" dirty="0" smtClean="0"/>
              <a:t>Elizondo</a:t>
            </a:r>
            <a:r>
              <a:rPr lang="en-PH" sz="2400" dirty="0"/>
              <a:t>, </a:t>
            </a:r>
            <a:r>
              <a:rPr lang="en-PH" sz="2400" dirty="0" smtClean="0"/>
              <a:t>Kimberly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PH" sz="2400" dirty="0" smtClean="0"/>
              <a:t>Hidalgo</a:t>
            </a:r>
            <a:r>
              <a:rPr lang="en-PH" sz="2400" dirty="0"/>
              <a:t>, Erika </a:t>
            </a:r>
            <a:endParaRPr lang="en-PH" sz="24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PH" sz="2400" dirty="0" err="1" smtClean="0"/>
              <a:t>Gapay</a:t>
            </a:r>
            <a:r>
              <a:rPr lang="en-PH" sz="2400" dirty="0"/>
              <a:t>, Gino </a:t>
            </a:r>
            <a:endParaRPr lang="en-PH" sz="24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PH" sz="2400" dirty="0" err="1" smtClean="0"/>
              <a:t>Gaoaen</a:t>
            </a:r>
            <a:r>
              <a:rPr lang="en-PH" sz="2400" dirty="0"/>
              <a:t>, </a:t>
            </a:r>
            <a:r>
              <a:rPr lang="en-PH" sz="2400" dirty="0" err="1"/>
              <a:t>Jestine</a:t>
            </a:r>
            <a:r>
              <a:rPr lang="en-PH" sz="2400" dirty="0"/>
              <a:t> </a:t>
            </a:r>
            <a:endParaRPr lang="en-PH" sz="24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PH" sz="2400" dirty="0" smtClean="0"/>
              <a:t>Gonzales</a:t>
            </a:r>
            <a:r>
              <a:rPr lang="en-PH" sz="2400" dirty="0"/>
              <a:t>, </a:t>
            </a:r>
            <a:r>
              <a:rPr lang="en-PH" sz="2400" dirty="0" err="1"/>
              <a:t>Nickolo</a:t>
            </a:r>
            <a:endParaRPr lang="en-PH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164" y="2290106"/>
            <a:ext cx="37147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Context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A research / a study for the </a:t>
            </a:r>
            <a:r>
              <a:rPr lang="en-PH" b="1" i="1" dirty="0"/>
              <a:t>d</a:t>
            </a:r>
            <a:r>
              <a:rPr lang="en-PH" b="1" i="1" dirty="0" smtClean="0"/>
              <a:t>esign</a:t>
            </a:r>
            <a:r>
              <a:rPr lang="en-PH" dirty="0" smtClean="0"/>
              <a:t> of Mobile Applications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Main Sections of </a:t>
            </a:r>
            <a:r>
              <a:rPr lang="en-PH" smtClean="0"/>
              <a:t>the Application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PH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Identification of </a:t>
            </a:r>
            <a:r>
              <a:rPr lang="en-PH" b="1" dirty="0" smtClean="0"/>
              <a:t>key – players </a:t>
            </a:r>
            <a:r>
              <a:rPr lang="en-PH" dirty="0" smtClean="0"/>
              <a:t>(e.g. youth, professionals, etc.)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Involvement </a:t>
            </a:r>
            <a:r>
              <a:rPr lang="en-PH" dirty="0" smtClean="0"/>
              <a:t>of </a:t>
            </a:r>
            <a:r>
              <a:rPr lang="en-PH" b="1" dirty="0" smtClean="0"/>
              <a:t>actors</a:t>
            </a:r>
            <a:r>
              <a:rPr lang="en-PH" dirty="0" smtClean="0"/>
              <a:t> in Mobile Application </a:t>
            </a:r>
            <a:r>
              <a:rPr lang="en-PH" b="1" i="1" dirty="0"/>
              <a:t>d</a:t>
            </a:r>
            <a:r>
              <a:rPr lang="en-PH" b="1" i="1" dirty="0" smtClean="0"/>
              <a:t>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b="1" dirty="0" smtClean="0"/>
              <a:t>Influences</a:t>
            </a:r>
            <a:r>
              <a:rPr lang="en-PH" dirty="0" smtClean="0"/>
              <a:t> with regard to the construction of </a:t>
            </a:r>
            <a:r>
              <a:rPr lang="en-PH" i="1" dirty="0" smtClean="0"/>
              <a:t>Mobile Apps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Methodology: </a:t>
            </a:r>
            <a:r>
              <a:rPr lang="en-PH" b="1" dirty="0" smtClean="0"/>
              <a:t>Research and Analysis</a:t>
            </a:r>
            <a:endParaRPr lang="en-PH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45" y="146697"/>
            <a:ext cx="1917087" cy="143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2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Discussion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Premise: In the design and development of mobile applications, several </a:t>
            </a:r>
            <a:r>
              <a:rPr lang="en-PH" b="1" dirty="0" smtClean="0"/>
              <a:t>aspects</a:t>
            </a:r>
            <a:r>
              <a:rPr lang="en-PH" dirty="0" smtClean="0"/>
              <a:t> of discourse are always to be considered. To fully identify the influences and to define the involvement of the actors in the construction of </a:t>
            </a:r>
            <a:r>
              <a:rPr lang="en-PH" i="1" dirty="0" smtClean="0"/>
              <a:t>Mobile Applications, </a:t>
            </a:r>
            <a:r>
              <a:rPr lang="en-PH" dirty="0" smtClean="0"/>
              <a:t>we must further </a:t>
            </a:r>
            <a:r>
              <a:rPr lang="en-PH" b="1" dirty="0" smtClean="0"/>
              <a:t>break down </a:t>
            </a:r>
            <a:r>
              <a:rPr lang="en-PH" dirty="0" smtClean="0"/>
              <a:t>the elements of Mobile App Design to research relevant information and to gather evidences.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Design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This pertains to the Mobile apps’ interface design (i.e. navigation, color schemes, fonts, etc.)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(UI / UX) User Interface and User Experience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Function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This refers to the structure of the Mobile app (i.e. app language, platforms, features, etc.)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System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7" y="149360"/>
            <a:ext cx="1459887" cy="145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2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Discussion and Some Questions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Trend </a:t>
            </a:r>
            <a:endParaRPr lang="en-PH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This includes the involvement of the actors in the mobile apps industry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The integration of mobile apps and its role with regard to </a:t>
            </a:r>
            <a:r>
              <a:rPr lang="en-PH" b="1" dirty="0" smtClean="0"/>
              <a:t>CAMSS </a:t>
            </a:r>
            <a:r>
              <a:rPr lang="en-PH" dirty="0" smtClean="0"/>
              <a:t>in the Philippines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This also involves relevant issues to mobile app design (i.e. culture, power dynamics, influences)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Some questions to be answered in the study: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How does </a:t>
            </a:r>
            <a:r>
              <a:rPr lang="en-PH" i="1" dirty="0" smtClean="0"/>
              <a:t>mobile application design </a:t>
            </a:r>
            <a:r>
              <a:rPr lang="en-PH" b="1" dirty="0" smtClean="0"/>
              <a:t>revolutionize</a:t>
            </a:r>
            <a:r>
              <a:rPr lang="en-PH" dirty="0" smtClean="0"/>
              <a:t> </a:t>
            </a:r>
            <a:r>
              <a:rPr lang="en-PH" dirty="0"/>
              <a:t>the way people live and </a:t>
            </a:r>
            <a:r>
              <a:rPr lang="en-PH" dirty="0" smtClean="0"/>
              <a:t>how does it become an </a:t>
            </a:r>
            <a:r>
              <a:rPr lang="en-PH" b="1" dirty="0" smtClean="0"/>
              <a:t>extension</a:t>
            </a:r>
            <a:r>
              <a:rPr lang="en-PH" dirty="0" smtClean="0"/>
              <a:t> of a developer’s / designer‘s self?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/>
              <a:t>In developing mobile applications, how much of the developer / designer’s</a:t>
            </a:r>
            <a:r>
              <a:rPr lang="en-PH" b="1" dirty="0"/>
              <a:t> </a:t>
            </a:r>
            <a:r>
              <a:rPr lang="en-PH" b="1" dirty="0" smtClean="0"/>
              <a:t>preferences </a:t>
            </a:r>
            <a:r>
              <a:rPr lang="en-PH" dirty="0"/>
              <a:t>should they take in to consideration</a:t>
            </a:r>
            <a:r>
              <a:rPr lang="en-PH" dirty="0" smtClean="0"/>
              <a:t>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What </a:t>
            </a:r>
            <a:r>
              <a:rPr lang="en-PH" dirty="0"/>
              <a:t>triggers </a:t>
            </a:r>
            <a:r>
              <a:rPr lang="en-PH" dirty="0" smtClean="0"/>
              <a:t>people with </a:t>
            </a:r>
            <a:r>
              <a:rPr lang="en-PH" b="1" dirty="0" smtClean="0"/>
              <a:t>different backgrounds </a:t>
            </a:r>
            <a:r>
              <a:rPr lang="en-PH" dirty="0" smtClean="0"/>
              <a:t>from the </a:t>
            </a:r>
            <a:r>
              <a:rPr lang="en-PH" dirty="0"/>
              <a:t>society to use mobile apps? </a:t>
            </a:r>
            <a:r>
              <a:rPr lang="en-PH" dirty="0" smtClean="0"/>
              <a:t>How important is culture, influence and other social issues in designing applications?</a:t>
            </a:r>
            <a:endParaRPr lang="en-P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450" y="7883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 smtClean="0"/>
              <a:t>Initial Findings</a:t>
            </a:r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H" dirty="0" smtClean="0"/>
              <a:t>RESEARCH TEAM - MINSYST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80" y="628443"/>
            <a:ext cx="25431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6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Design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PH" dirty="0"/>
              <a:t>In designing mobile apps, the </a:t>
            </a:r>
            <a:r>
              <a:rPr lang="en-PH" b="1" dirty="0"/>
              <a:t>preferences / professional opinion </a:t>
            </a:r>
            <a:r>
              <a:rPr lang="en-PH" dirty="0"/>
              <a:t>of the designer is taken into consideration, however the customer(target market, users)’s </a:t>
            </a:r>
            <a:r>
              <a:rPr lang="en-PH" b="1" dirty="0"/>
              <a:t>requirements</a:t>
            </a:r>
            <a:r>
              <a:rPr lang="en-PH" dirty="0"/>
              <a:t> still need to be taken into consideration (on </a:t>
            </a:r>
            <a:r>
              <a:rPr lang="en-PH" i="1" dirty="0"/>
              <a:t>Personalized UX</a:t>
            </a:r>
            <a:r>
              <a:rPr lang="en-PH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Trends seen on the internet are </a:t>
            </a:r>
            <a:r>
              <a:rPr lang="en-PH" b="1" dirty="0" smtClean="0"/>
              <a:t>considered</a:t>
            </a:r>
            <a:r>
              <a:rPr lang="en-PH" dirty="0" smtClean="0"/>
              <a:t> by designers as </a:t>
            </a:r>
            <a:r>
              <a:rPr lang="en-PH" b="1" dirty="0" smtClean="0"/>
              <a:t>factors</a:t>
            </a:r>
            <a:r>
              <a:rPr lang="en-PH" dirty="0" smtClean="0"/>
              <a:t> for designing mobile applications (i.e. Ghost buttons, Card and Flat Designs)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/>
              <a:t>For UI / UX designers, it is important to have an understanding of </a:t>
            </a:r>
            <a:r>
              <a:rPr lang="en-PH" b="1" dirty="0"/>
              <a:t>how the product feels </a:t>
            </a:r>
            <a:r>
              <a:rPr lang="en-PH" dirty="0"/>
              <a:t>for the user, and how it can </a:t>
            </a:r>
            <a:r>
              <a:rPr lang="en-PH" b="1" dirty="0"/>
              <a:t>create the best user experience</a:t>
            </a:r>
            <a:endParaRPr lang="en-PH" dirty="0"/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Researching </a:t>
            </a:r>
            <a:r>
              <a:rPr lang="en-PH" dirty="0"/>
              <a:t>for the application’s main purpose in the field, is also vital in designing the UI and UX of the </a:t>
            </a:r>
            <a:r>
              <a:rPr lang="en-PH" dirty="0" smtClean="0"/>
              <a:t>product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Example: </a:t>
            </a:r>
            <a:r>
              <a:rPr lang="en-PH" b="1" dirty="0" err="1" smtClean="0"/>
              <a:t>Lumosity</a:t>
            </a:r>
            <a:r>
              <a:rPr lang="en-PH" b="1" dirty="0" smtClean="0"/>
              <a:t> </a:t>
            </a:r>
            <a:r>
              <a:rPr lang="en-PH" dirty="0" smtClean="0"/>
              <a:t>and </a:t>
            </a:r>
            <a:r>
              <a:rPr lang="en-PH" i="1" dirty="0" smtClean="0"/>
              <a:t>Neuroscience</a:t>
            </a:r>
            <a:endParaRPr lang="en-P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170" y="89362"/>
            <a:ext cx="2043211" cy="152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1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Function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PH" dirty="0"/>
              <a:t>Some</a:t>
            </a:r>
            <a:r>
              <a:rPr lang="en-PH" b="1" dirty="0"/>
              <a:t> points </a:t>
            </a:r>
            <a:r>
              <a:rPr lang="en-PH" dirty="0"/>
              <a:t>that developers believe </a:t>
            </a:r>
            <a:r>
              <a:rPr lang="en-PH" b="1" dirty="0"/>
              <a:t>must be considered </a:t>
            </a:r>
            <a:r>
              <a:rPr lang="en-PH" dirty="0"/>
              <a:t>in developing application features: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/>
              <a:t>Keep it </a:t>
            </a:r>
            <a:r>
              <a:rPr lang="en-PH" b="1" dirty="0"/>
              <a:t>simple</a:t>
            </a:r>
            <a:r>
              <a:rPr lang="en-PH" dirty="0"/>
              <a:t>, prioritize </a:t>
            </a:r>
            <a:r>
              <a:rPr lang="en-PH" b="1" dirty="0"/>
              <a:t>speed</a:t>
            </a:r>
            <a:r>
              <a:rPr lang="en-PH" dirty="0"/>
              <a:t>, include </a:t>
            </a:r>
            <a:r>
              <a:rPr lang="en-PH" b="1" dirty="0" smtClean="0"/>
              <a:t>analytics</a:t>
            </a:r>
            <a:endParaRPr lang="en-PH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Having </a:t>
            </a:r>
            <a:r>
              <a:rPr lang="en-PH" b="1" i="1" dirty="0" smtClean="0"/>
              <a:t>user support </a:t>
            </a:r>
            <a:r>
              <a:rPr lang="en-PH" dirty="0" smtClean="0"/>
              <a:t>is vital in mobile app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People </a:t>
            </a:r>
            <a:r>
              <a:rPr lang="en-PH" dirty="0"/>
              <a:t>mostly </a:t>
            </a:r>
            <a:r>
              <a:rPr lang="en-PH" dirty="0" smtClean="0"/>
              <a:t>use mobile apps rather </a:t>
            </a:r>
            <a:r>
              <a:rPr lang="en-PH" dirty="0"/>
              <a:t>than the </a:t>
            </a:r>
            <a:r>
              <a:rPr lang="en-PH" dirty="0" smtClean="0"/>
              <a:t>web-based / website applications of the late, because </a:t>
            </a:r>
            <a:r>
              <a:rPr lang="en-PH" dirty="0"/>
              <a:t>of </a:t>
            </a:r>
            <a:r>
              <a:rPr lang="en-PH" dirty="0" smtClean="0"/>
              <a:t>certain reasons</a:t>
            </a:r>
            <a:r>
              <a:rPr lang="en-PH" dirty="0"/>
              <a:t>: </a:t>
            </a:r>
            <a:endParaRPr lang="en-PH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/>
              <a:t>L</a:t>
            </a:r>
            <a:r>
              <a:rPr lang="en-PH" dirty="0" smtClean="0"/>
              <a:t>aunching </a:t>
            </a:r>
            <a:r>
              <a:rPr lang="en-PH" dirty="0"/>
              <a:t>a mobile app is </a:t>
            </a:r>
            <a:r>
              <a:rPr lang="en-PH" b="1" dirty="0"/>
              <a:t>faster </a:t>
            </a:r>
            <a:r>
              <a:rPr lang="en-PH" dirty="0"/>
              <a:t>and more responsive than loading a mobile website; </a:t>
            </a:r>
            <a:endParaRPr lang="en-PH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/>
              <a:t>M</a:t>
            </a:r>
            <a:r>
              <a:rPr lang="en-PH" dirty="0" smtClean="0"/>
              <a:t>obile </a:t>
            </a:r>
            <a:r>
              <a:rPr lang="en-PH" dirty="0"/>
              <a:t>apps can function</a:t>
            </a:r>
            <a:r>
              <a:rPr lang="en-PH" b="1" dirty="0"/>
              <a:t> offline </a:t>
            </a:r>
            <a:r>
              <a:rPr lang="en-PH" dirty="0"/>
              <a:t>and the web-based don't; </a:t>
            </a:r>
            <a:endParaRPr lang="en-PH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/>
              <a:t>M</a:t>
            </a:r>
            <a:r>
              <a:rPr lang="en-PH" dirty="0" smtClean="0"/>
              <a:t>obile </a:t>
            </a:r>
            <a:r>
              <a:rPr lang="en-PH" dirty="0"/>
              <a:t>apps are </a:t>
            </a:r>
            <a:r>
              <a:rPr lang="en-PH" b="1" dirty="0"/>
              <a:t>easily downloaded</a:t>
            </a:r>
            <a:r>
              <a:rPr lang="en-PH" dirty="0"/>
              <a:t> in the Apps store; </a:t>
            </a:r>
            <a:endParaRPr lang="en-PH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/>
              <a:t>M</a:t>
            </a:r>
            <a:r>
              <a:rPr lang="en-PH" dirty="0" smtClean="0"/>
              <a:t>obile </a:t>
            </a:r>
            <a:r>
              <a:rPr lang="en-PH" dirty="0"/>
              <a:t>apps enable push notifications for </a:t>
            </a:r>
            <a:r>
              <a:rPr lang="en-PH" b="1" dirty="0"/>
              <a:t>faster</a:t>
            </a:r>
            <a:r>
              <a:rPr lang="en-PH" dirty="0"/>
              <a:t> and </a:t>
            </a:r>
            <a:r>
              <a:rPr lang="en-PH" b="1" dirty="0"/>
              <a:t>effective</a:t>
            </a:r>
            <a:r>
              <a:rPr lang="en-PH" dirty="0"/>
              <a:t> way of reaching out to customer.</a:t>
            </a:r>
            <a:endParaRPr lang="en-PH" dirty="0" smtClean="0"/>
          </a:p>
          <a:p>
            <a:pPr>
              <a:buFont typeface="Wingdings" panose="05000000000000000000" pitchFamily="2" charset="2"/>
              <a:buChar char="Ø"/>
            </a:pP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64" y="41852"/>
            <a:ext cx="2520909" cy="16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1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Function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PH" dirty="0" smtClean="0"/>
              <a:t>Some recommended considerations in choosing a platform for mobile app development: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dirty="0" smtClean="0"/>
              <a:t>Your </a:t>
            </a:r>
            <a:r>
              <a:rPr lang="en-PH" b="1" dirty="0" smtClean="0"/>
              <a:t>Mobile App Target Audience</a:t>
            </a:r>
          </a:p>
          <a:p>
            <a:pPr>
              <a:buFont typeface="Wingdings" panose="05000000000000000000" pitchFamily="2" charset="2"/>
              <a:buChar char="Ø"/>
            </a:pPr>
            <a:endParaRPr lang="en-PH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64" y="41852"/>
            <a:ext cx="2520909" cy="1667005"/>
          </a:xfrm>
          <a:prstGeom prst="rect">
            <a:avLst/>
          </a:prstGeom>
        </p:spPr>
      </p:pic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3048748463"/>
              </p:ext>
            </p:extLst>
          </p:nvPr>
        </p:nvGraphicFramePr>
        <p:xfrm>
          <a:off x="1282700" y="2562224"/>
          <a:ext cx="9872979" cy="3306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7908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11" grpId="0">
        <p:bldAsOne/>
      </p:bldGraphic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895</TotalTime>
  <Words>2724</Words>
  <Application>Microsoft Office PowerPoint</Application>
  <PresentationFormat>Widescreen</PresentationFormat>
  <Paragraphs>254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Retrospect</vt:lpstr>
      <vt:lpstr>Mobile Applications Design</vt:lpstr>
      <vt:lpstr>IT – 111 Team Members</vt:lpstr>
      <vt:lpstr>Context</vt:lpstr>
      <vt:lpstr>Discussion</vt:lpstr>
      <vt:lpstr>Discussion and Some Questions</vt:lpstr>
      <vt:lpstr>Initial Findings</vt:lpstr>
      <vt:lpstr>Design</vt:lpstr>
      <vt:lpstr>Function</vt:lpstr>
      <vt:lpstr>Function</vt:lpstr>
      <vt:lpstr>Trend</vt:lpstr>
      <vt:lpstr>Mobile App Analysis: Streetfood Tycoon</vt:lpstr>
      <vt:lpstr>Mobile App Analysis: TARA</vt:lpstr>
      <vt:lpstr>Mobile App Analysis: Pugo and Bulalord</vt:lpstr>
      <vt:lpstr>Mobile App Analysis: Summary</vt:lpstr>
      <vt:lpstr>Interpretation of Results</vt:lpstr>
      <vt:lpstr>Goal for Finals</vt:lpstr>
      <vt:lpstr>Sources:</vt:lpstr>
      <vt:lpstr>Sources: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</dc:title>
  <dc:creator>Josh</dc:creator>
  <cp:lastModifiedBy>Josh</cp:lastModifiedBy>
  <cp:revision>219</cp:revision>
  <dcterms:created xsi:type="dcterms:W3CDTF">2015-02-25T12:11:31Z</dcterms:created>
  <dcterms:modified xsi:type="dcterms:W3CDTF">2015-04-13T07:34:32Z</dcterms:modified>
</cp:coreProperties>
</file>